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sldIdLst>
    <p:sldId id="256" r:id="rId3"/>
    <p:sldId id="257" r:id="rId4"/>
    <p:sldId id="259" r:id="rId5"/>
    <p:sldId id="260" r:id="rId6"/>
    <p:sldId id="261" r:id="rId7"/>
    <p:sldId id="268" r:id="rId8"/>
    <p:sldId id="269" r:id="rId9"/>
    <p:sldId id="270" r:id="rId10"/>
    <p:sldId id="271" r:id="rId11"/>
    <p:sldId id="262" r:id="rId12"/>
    <p:sldId id="263" r:id="rId13"/>
    <p:sldId id="264" r:id="rId14"/>
    <p:sldId id="265" r:id="rId15"/>
    <p:sldId id="266" r:id="rId16"/>
    <p:sldId id="267" r:id="rId17"/>
    <p:sldId id="272" r:id="rId18"/>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4" d="100"/>
          <a:sy n="54" d="100"/>
        </p:scale>
        <p:origin x="72" y="79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2"/>
          <p:cNvSpPr>
            <a:spLocks noChangeArrowheads="1"/>
          </p:cNvSpPr>
          <p:nvPr/>
        </p:nvSpPr>
        <p:spPr bwMode="gray">
          <a:xfrm>
            <a:off x="176213" y="153988"/>
            <a:ext cx="9551987" cy="2644775"/>
          </a:xfrm>
          <a:prstGeom prst="rect">
            <a:avLst/>
          </a:prstGeom>
          <a:solidFill>
            <a:schemeClr val="accent1"/>
          </a:solidFill>
          <a:ln w="9525" algn="ctr">
            <a:noFill/>
            <a:miter lim="800000"/>
            <a:headEnd/>
            <a:tailEnd/>
          </a:ln>
          <a:effectLst/>
        </p:spPr>
        <p:txBody>
          <a:bodyPr lIns="0" tIns="0" rIns="0" bIns="0" anchor="ctr">
            <a:spAutoFit/>
          </a:bodyPr>
          <a:lstStyle/>
          <a:p>
            <a:pPr>
              <a:defRPr/>
            </a:pPr>
            <a:endParaRPr lang="de-DE" dirty="0"/>
          </a:p>
        </p:txBody>
      </p:sp>
      <p:sp>
        <p:nvSpPr>
          <p:cNvPr id="5" name="Rectangle 11"/>
          <p:cNvSpPr>
            <a:spLocks noChangeArrowheads="1"/>
          </p:cNvSpPr>
          <p:nvPr/>
        </p:nvSpPr>
        <p:spPr bwMode="gray">
          <a:xfrm>
            <a:off x="176213" y="2924175"/>
            <a:ext cx="9551987" cy="2028825"/>
          </a:xfrm>
          <a:prstGeom prst="rect">
            <a:avLst/>
          </a:prstGeom>
          <a:solidFill>
            <a:schemeClr val="accent1"/>
          </a:solidFill>
          <a:ln w="9525" algn="ctr">
            <a:noFill/>
            <a:miter lim="800000"/>
            <a:headEnd/>
            <a:tailEnd/>
          </a:ln>
          <a:effectLst/>
        </p:spPr>
        <p:txBody>
          <a:bodyPr wrap="none" lIns="0" tIns="0" rIns="0" bIns="0" anchor="ctr"/>
          <a:lstStyle/>
          <a:p>
            <a:pPr>
              <a:defRPr/>
            </a:pPr>
            <a:endParaRPr lang="de-DE" dirty="0"/>
          </a:p>
        </p:txBody>
      </p:sp>
      <p:sp>
        <p:nvSpPr>
          <p:cNvPr id="6" name="Freeform 35"/>
          <p:cNvSpPr>
            <a:spLocks/>
          </p:cNvSpPr>
          <p:nvPr/>
        </p:nvSpPr>
        <p:spPr bwMode="white">
          <a:xfrm>
            <a:off x="9290050" y="0"/>
            <a:ext cx="615950" cy="566738"/>
          </a:xfrm>
          <a:custGeom>
            <a:avLst/>
            <a:gdLst/>
            <a:ahLst/>
            <a:cxnLst>
              <a:cxn ang="0">
                <a:pos x="0" y="0"/>
              </a:cxn>
              <a:cxn ang="0">
                <a:pos x="318" y="0"/>
              </a:cxn>
              <a:cxn ang="0">
                <a:pos x="318" y="317"/>
              </a:cxn>
              <a:cxn ang="0">
                <a:pos x="0" y="0"/>
              </a:cxn>
            </a:cxnLst>
            <a:rect l="0" t="0" r="r" b="b"/>
            <a:pathLst>
              <a:path w="318" h="317">
                <a:moveTo>
                  <a:pt x="0" y="0"/>
                </a:moveTo>
                <a:lnTo>
                  <a:pt x="318" y="0"/>
                </a:lnTo>
                <a:lnTo>
                  <a:pt x="318" y="317"/>
                </a:lnTo>
                <a:lnTo>
                  <a:pt x="0" y="0"/>
                </a:lnTo>
                <a:close/>
              </a:path>
            </a:pathLst>
          </a:custGeom>
          <a:solidFill>
            <a:schemeClr val="bg1"/>
          </a:solidFill>
          <a:ln w="6350" cap="flat" cmpd="sng">
            <a:noFill/>
            <a:prstDash val="solid"/>
            <a:round/>
            <a:headEnd/>
            <a:tailEnd/>
          </a:ln>
          <a:effectLst/>
        </p:spPr>
        <p:txBody>
          <a:bodyPr/>
          <a:lstStyle/>
          <a:p>
            <a:pPr>
              <a:defRPr/>
            </a:pPr>
            <a:endParaRPr lang="de-DE" dirty="0"/>
          </a:p>
        </p:txBody>
      </p:sp>
      <p:graphicFrame>
        <p:nvGraphicFramePr>
          <p:cNvPr id="7" name="Object 81"/>
          <p:cNvGraphicFramePr>
            <a:graphicFrameLocks noChangeAspect="1"/>
          </p:cNvGraphicFramePr>
          <p:nvPr/>
        </p:nvGraphicFramePr>
        <p:xfrm>
          <a:off x="457200" y="4953000"/>
          <a:ext cx="1849438" cy="1820863"/>
        </p:xfrm>
        <a:graphic>
          <a:graphicData uri="http://schemas.openxmlformats.org/presentationml/2006/ole">
            <mc:AlternateContent xmlns:mc="http://schemas.openxmlformats.org/markup-compatibility/2006">
              <mc:Choice xmlns:v="urn:schemas-microsoft-com:vml" Requires="v">
                <p:oleObj spid="_x0000_s5132" r:id="rId3" imgW="1296000" imgH="1275840" progId="">
                  <p:embed/>
                </p:oleObj>
              </mc:Choice>
              <mc:Fallback>
                <p:oleObj r:id="rId3" imgW="1296000" imgH="1275840" progId="">
                  <p:embed/>
                  <p:pic>
                    <p:nvPicPr>
                      <p:cNvPr id="0" name="Object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1849438" cy="182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82"/>
          <p:cNvGraphicFramePr>
            <a:graphicFrameLocks noChangeAspect="1"/>
          </p:cNvGraphicFramePr>
          <p:nvPr/>
        </p:nvGraphicFramePr>
        <p:xfrm>
          <a:off x="2306638" y="5041900"/>
          <a:ext cx="6203950" cy="908050"/>
        </p:xfrm>
        <a:graphic>
          <a:graphicData uri="http://schemas.openxmlformats.org/presentationml/2006/ole">
            <mc:AlternateContent xmlns:mc="http://schemas.openxmlformats.org/markup-compatibility/2006">
              <mc:Choice xmlns:v="urn:schemas-microsoft-com:vml" Requires="v">
                <p:oleObj spid="_x0000_s5133" r:id="rId5" imgW="4334400" imgH="635760" progId="">
                  <p:embed/>
                </p:oleObj>
              </mc:Choice>
              <mc:Fallback>
                <p:oleObj r:id="rId5" imgW="4334400" imgH="635760" progId="">
                  <p:embed/>
                  <p:pic>
                    <p:nvPicPr>
                      <p:cNvPr id="0" name="Object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638" y="5041900"/>
                        <a:ext cx="6203950"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27" name="Rectangle 3"/>
          <p:cNvSpPr>
            <a:spLocks noGrp="1" noChangeArrowheads="1"/>
          </p:cNvSpPr>
          <p:nvPr>
            <p:ph type="ctrTitle"/>
          </p:nvPr>
        </p:nvSpPr>
        <p:spPr>
          <a:xfrm>
            <a:off x="447675" y="3051175"/>
            <a:ext cx="9010650" cy="1008063"/>
          </a:xfrm>
        </p:spPr>
        <p:txBody>
          <a:bodyPr/>
          <a:lstStyle>
            <a:lvl1pPr>
              <a:defRPr sz="3200"/>
            </a:lvl1pPr>
          </a:lstStyle>
          <a:p>
            <a:r>
              <a:rPr lang="de-DE"/>
              <a:t>Mastertitelformat bearbeiten</a:t>
            </a:r>
          </a:p>
        </p:txBody>
      </p:sp>
      <p:sp>
        <p:nvSpPr>
          <p:cNvPr id="26628" name="Rectangle 4"/>
          <p:cNvSpPr>
            <a:spLocks noGrp="1" noChangeArrowheads="1"/>
          </p:cNvSpPr>
          <p:nvPr>
            <p:ph type="subTitle" idx="1"/>
          </p:nvPr>
        </p:nvSpPr>
        <p:spPr>
          <a:xfrm>
            <a:off x="447675" y="4184650"/>
            <a:ext cx="9010650" cy="252413"/>
          </a:xfrm>
        </p:spPr>
        <p:txBody>
          <a:bodyPr wrap="none" anchor="b"/>
          <a:lstStyle>
            <a:lvl1pPr>
              <a:defRPr/>
            </a:lvl1pPr>
          </a:lstStyle>
          <a:p>
            <a:r>
              <a:rPr lang="de-DE"/>
              <a:t>Master-Untertitelformat bearbeiten</a:t>
            </a:r>
          </a:p>
        </p:txBody>
      </p:sp>
      <p:sp>
        <p:nvSpPr>
          <p:cNvPr id="9" name="Rectangle 77"/>
          <p:cNvSpPr>
            <a:spLocks noGrp="1" noChangeArrowheads="1"/>
          </p:cNvSpPr>
          <p:nvPr>
            <p:ph type="ftr" sz="quarter" idx="10"/>
          </p:nvPr>
        </p:nvSpPr>
        <p:spPr bwMode="auto">
          <a:xfrm>
            <a:off x="3175000" y="6199188"/>
            <a:ext cx="6553200" cy="252412"/>
          </a:xfrm>
          <a:prstGeom prst="rect">
            <a:avLst/>
          </a:prstGeom>
          <a:ln>
            <a:miter lim="800000"/>
            <a:headEnd/>
            <a:tailEnd/>
          </a:ln>
        </p:spPr>
        <p:txBody>
          <a:bodyPr vert="horz" wrap="square" lIns="0" tIns="0" rIns="0" bIns="0" numCol="1" anchor="b" anchorCtr="0" compatLnSpc="1">
            <a:prstTxWarp prst="textNoShape">
              <a:avLst/>
            </a:prstTxWarp>
          </a:bodyPr>
          <a:lstStyle>
            <a:lvl1pPr>
              <a:defRPr sz="1400" b="1">
                <a:cs typeface="Arial" charset="0"/>
              </a:defRPr>
            </a:lvl1pPr>
          </a:lstStyle>
          <a:p>
            <a:pPr>
              <a:defRPr/>
            </a:pPr>
            <a:r>
              <a:rPr lang="en-US"/>
              <a:t>Bilingualer Unterricht</a:t>
            </a:r>
            <a:endParaRPr lang="de-DE"/>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408863" y="279400"/>
            <a:ext cx="2319337" cy="59197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47675" y="279400"/>
            <a:ext cx="6808788" cy="59197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4" name="Rectangle 12"/>
          <p:cNvSpPr>
            <a:spLocks noChangeArrowheads="1"/>
          </p:cNvSpPr>
          <p:nvPr/>
        </p:nvSpPr>
        <p:spPr bwMode="gray">
          <a:xfrm>
            <a:off x="176215" y="1337878"/>
            <a:ext cx="9551987" cy="276999"/>
          </a:xfrm>
          <a:prstGeom prst="rect">
            <a:avLst/>
          </a:prstGeom>
          <a:solidFill>
            <a:schemeClr val="accent1"/>
          </a:solidFill>
          <a:ln w="9525" algn="ctr">
            <a:noFill/>
            <a:miter lim="800000"/>
            <a:headEnd/>
            <a:tailEnd/>
          </a:ln>
          <a:effectLst/>
        </p:spPr>
        <p:txBody>
          <a:bodyPr lIns="0" tIns="0" rIns="0" bIns="0" anchor="ctr">
            <a:spAutoFit/>
          </a:bodyPr>
          <a:lstStyle/>
          <a:p>
            <a:pPr>
              <a:defRPr/>
            </a:pPr>
            <a:endParaRPr lang="de-DE" dirty="0"/>
          </a:p>
        </p:txBody>
      </p:sp>
      <p:sp>
        <p:nvSpPr>
          <p:cNvPr id="5" name="Rectangle 11"/>
          <p:cNvSpPr>
            <a:spLocks noChangeArrowheads="1"/>
          </p:cNvSpPr>
          <p:nvPr/>
        </p:nvSpPr>
        <p:spPr bwMode="gray">
          <a:xfrm>
            <a:off x="176215" y="2924175"/>
            <a:ext cx="9551987" cy="2028825"/>
          </a:xfrm>
          <a:prstGeom prst="rect">
            <a:avLst/>
          </a:prstGeom>
          <a:solidFill>
            <a:schemeClr val="accent1"/>
          </a:solidFill>
          <a:ln w="9525" algn="ctr">
            <a:noFill/>
            <a:miter lim="800000"/>
            <a:headEnd/>
            <a:tailEnd/>
          </a:ln>
          <a:effectLst/>
        </p:spPr>
        <p:txBody>
          <a:bodyPr wrap="none" lIns="0" tIns="0" rIns="0" bIns="0" anchor="ctr"/>
          <a:lstStyle/>
          <a:p>
            <a:pPr>
              <a:defRPr/>
            </a:pPr>
            <a:endParaRPr lang="de-DE" dirty="0"/>
          </a:p>
        </p:txBody>
      </p:sp>
      <p:sp>
        <p:nvSpPr>
          <p:cNvPr id="6" name="Freeform 35"/>
          <p:cNvSpPr>
            <a:spLocks/>
          </p:cNvSpPr>
          <p:nvPr/>
        </p:nvSpPr>
        <p:spPr bwMode="white">
          <a:xfrm>
            <a:off x="9290051" y="0"/>
            <a:ext cx="615950" cy="566738"/>
          </a:xfrm>
          <a:custGeom>
            <a:avLst/>
            <a:gdLst/>
            <a:ahLst/>
            <a:cxnLst>
              <a:cxn ang="0">
                <a:pos x="0" y="0"/>
              </a:cxn>
              <a:cxn ang="0">
                <a:pos x="318" y="0"/>
              </a:cxn>
              <a:cxn ang="0">
                <a:pos x="318" y="317"/>
              </a:cxn>
              <a:cxn ang="0">
                <a:pos x="0" y="0"/>
              </a:cxn>
            </a:cxnLst>
            <a:rect l="0" t="0" r="r" b="b"/>
            <a:pathLst>
              <a:path w="318" h="317">
                <a:moveTo>
                  <a:pt x="0" y="0"/>
                </a:moveTo>
                <a:lnTo>
                  <a:pt x="318" y="0"/>
                </a:lnTo>
                <a:lnTo>
                  <a:pt x="318" y="317"/>
                </a:lnTo>
                <a:lnTo>
                  <a:pt x="0" y="0"/>
                </a:lnTo>
                <a:close/>
              </a:path>
            </a:pathLst>
          </a:custGeom>
          <a:solidFill>
            <a:schemeClr val="bg1"/>
          </a:solidFill>
          <a:ln w="6350" cap="flat" cmpd="sng">
            <a:noFill/>
            <a:prstDash val="solid"/>
            <a:round/>
            <a:headEnd/>
            <a:tailEnd/>
          </a:ln>
          <a:effectLst/>
        </p:spPr>
        <p:txBody>
          <a:bodyPr/>
          <a:lstStyle/>
          <a:p>
            <a:pPr>
              <a:defRPr/>
            </a:pPr>
            <a:endParaRPr lang="de-DE" dirty="0"/>
          </a:p>
        </p:txBody>
      </p:sp>
      <p:graphicFrame>
        <p:nvGraphicFramePr>
          <p:cNvPr id="7" name="Object 81"/>
          <p:cNvGraphicFramePr>
            <a:graphicFrameLocks noChangeAspect="1"/>
          </p:cNvGraphicFramePr>
          <p:nvPr/>
        </p:nvGraphicFramePr>
        <p:xfrm>
          <a:off x="457200" y="4953002"/>
          <a:ext cx="1849439" cy="1820863"/>
        </p:xfrm>
        <a:graphic>
          <a:graphicData uri="http://schemas.openxmlformats.org/presentationml/2006/ole">
            <mc:AlternateContent xmlns:mc="http://schemas.openxmlformats.org/markup-compatibility/2006">
              <mc:Choice xmlns:v="urn:schemas-microsoft-com:vml" Requires="v">
                <p:oleObj spid="_x0000_s1036" r:id="rId3" imgW="1296000" imgH="1275840" progId="">
                  <p:embed/>
                </p:oleObj>
              </mc:Choice>
              <mc:Fallback>
                <p:oleObj r:id="rId3" imgW="1296000" imgH="1275840" progId="">
                  <p:embed/>
                  <p:pic>
                    <p:nvPicPr>
                      <p:cNvPr id="0" name="Object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2"/>
                        <a:ext cx="1849439" cy="182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82"/>
          <p:cNvGraphicFramePr>
            <a:graphicFrameLocks noChangeAspect="1"/>
          </p:cNvGraphicFramePr>
          <p:nvPr/>
        </p:nvGraphicFramePr>
        <p:xfrm>
          <a:off x="2306638" y="5041900"/>
          <a:ext cx="6203950" cy="908050"/>
        </p:xfrm>
        <a:graphic>
          <a:graphicData uri="http://schemas.openxmlformats.org/presentationml/2006/ole">
            <mc:AlternateContent xmlns:mc="http://schemas.openxmlformats.org/markup-compatibility/2006">
              <mc:Choice xmlns:v="urn:schemas-microsoft-com:vml" Requires="v">
                <p:oleObj spid="_x0000_s1037" r:id="rId5" imgW="4334400" imgH="635760" progId="">
                  <p:embed/>
                </p:oleObj>
              </mc:Choice>
              <mc:Fallback>
                <p:oleObj r:id="rId5" imgW="4334400" imgH="635760" progId="">
                  <p:embed/>
                  <p:pic>
                    <p:nvPicPr>
                      <p:cNvPr id="0" name="Object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6638" y="5041900"/>
                        <a:ext cx="6203950" cy="908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27" name="Rectangle 3"/>
          <p:cNvSpPr>
            <a:spLocks noGrp="1" noChangeArrowheads="1"/>
          </p:cNvSpPr>
          <p:nvPr>
            <p:ph type="ctrTitle"/>
          </p:nvPr>
        </p:nvSpPr>
        <p:spPr>
          <a:xfrm>
            <a:off x="447676" y="3051177"/>
            <a:ext cx="9010650" cy="1008063"/>
          </a:xfrm>
        </p:spPr>
        <p:txBody>
          <a:bodyPr/>
          <a:lstStyle>
            <a:lvl1pPr>
              <a:defRPr sz="3200"/>
            </a:lvl1pPr>
          </a:lstStyle>
          <a:p>
            <a:r>
              <a:rPr lang="de-DE"/>
              <a:t>Mastertitelformat bearbeiten</a:t>
            </a:r>
          </a:p>
        </p:txBody>
      </p:sp>
      <p:sp>
        <p:nvSpPr>
          <p:cNvPr id="26628" name="Rectangle 4"/>
          <p:cNvSpPr>
            <a:spLocks noGrp="1" noChangeArrowheads="1"/>
          </p:cNvSpPr>
          <p:nvPr>
            <p:ph type="subTitle" idx="1"/>
          </p:nvPr>
        </p:nvSpPr>
        <p:spPr>
          <a:xfrm>
            <a:off x="447676" y="4184652"/>
            <a:ext cx="9010650" cy="252413"/>
          </a:xfrm>
        </p:spPr>
        <p:txBody>
          <a:bodyPr wrap="none" anchor="b"/>
          <a:lstStyle>
            <a:lvl1pPr>
              <a:defRPr/>
            </a:lvl1pPr>
          </a:lstStyle>
          <a:p>
            <a:r>
              <a:rPr lang="de-DE"/>
              <a:t>Master-Untertitelformat bearbeiten</a:t>
            </a:r>
          </a:p>
        </p:txBody>
      </p:sp>
      <p:sp>
        <p:nvSpPr>
          <p:cNvPr id="9" name="Rectangle 77"/>
          <p:cNvSpPr>
            <a:spLocks noGrp="1" noChangeArrowheads="1"/>
          </p:cNvSpPr>
          <p:nvPr>
            <p:ph type="ftr" sz="quarter" idx="10"/>
          </p:nvPr>
        </p:nvSpPr>
        <p:spPr bwMode="auto">
          <a:xfrm>
            <a:off x="3175000" y="6199188"/>
            <a:ext cx="6553200" cy="252412"/>
          </a:xfrm>
          <a:prstGeom prst="rect">
            <a:avLst/>
          </a:prstGeom>
          <a:ln>
            <a:miter lim="800000"/>
            <a:headEnd/>
            <a:tailEnd/>
          </a:ln>
        </p:spPr>
        <p:txBody>
          <a:bodyPr vert="horz" wrap="square" lIns="0" tIns="0" rIns="0" bIns="0" numCol="1" anchor="b" anchorCtr="0" compatLnSpc="1">
            <a:prstTxWarp prst="textNoShape">
              <a:avLst/>
            </a:prstTxWarp>
          </a:bodyPr>
          <a:lstStyle>
            <a:lvl1pPr>
              <a:defRPr sz="1400" b="1">
                <a:cs typeface="Arial" charset="0"/>
              </a:defRPr>
            </a:lvl1pPr>
          </a:lstStyle>
          <a:p>
            <a:pPr>
              <a:defRPr/>
            </a:pPr>
            <a:r>
              <a:rPr lang="en-US" dirty="0" err="1"/>
              <a:t>Bilingualer</a:t>
            </a:r>
            <a:r>
              <a:rPr lang="en-US" dirty="0"/>
              <a:t> </a:t>
            </a:r>
            <a:r>
              <a:rPr lang="en-US" dirty="0" err="1"/>
              <a:t>Unterricht</a:t>
            </a:r>
            <a:endParaRPr lang="de-DE" dirty="0"/>
          </a:p>
        </p:txBody>
      </p:sp>
    </p:spTree>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Datumsplatzhalter 6"/>
          <p:cNvSpPr>
            <a:spLocks noGrp="1"/>
          </p:cNvSpPr>
          <p:nvPr>
            <p:ph type="dt" sz="half" idx="10"/>
          </p:nvPr>
        </p:nvSpPr>
        <p:spPr/>
        <p:txBody>
          <a:bodyPr/>
          <a:lstStyle/>
          <a:p>
            <a:fld id="{F82DD8F3-1E30-41E1-B883-CC8A8AF1C698}" type="datetimeFigureOut">
              <a:rPr lang="de-DE" smtClean="0"/>
              <a:pPr/>
              <a:t>11.06.2015</a:t>
            </a:fld>
            <a:endParaRPr lang="de-DE" dirty="0"/>
          </a:p>
        </p:txBody>
      </p:sp>
      <p:sp>
        <p:nvSpPr>
          <p:cNvPr id="8" name="Foliennummernplatzhalter 7"/>
          <p:cNvSpPr>
            <a:spLocks noGrp="1"/>
          </p:cNvSpPr>
          <p:nvPr>
            <p:ph type="sldNum" sz="quarter" idx="11"/>
          </p:nvPr>
        </p:nvSpPr>
        <p:spPr/>
        <p:txBody>
          <a:bodyPr/>
          <a:lstStyle/>
          <a:p>
            <a:fld id="{CEA95856-853B-41C0-9382-77E6615828A5}" type="slidenum">
              <a:rPr lang="de-DE" smtClean="0"/>
              <a:pPr/>
              <a:t>‹Nr.›</a:t>
            </a:fld>
            <a:endParaRPr lang="de-DE"/>
          </a:p>
        </p:txBody>
      </p:sp>
      <p:sp>
        <p:nvSpPr>
          <p:cNvPr id="9" name="Fußzeilenplatzhalter 8"/>
          <p:cNvSpPr>
            <a:spLocks noGrp="1"/>
          </p:cNvSpPr>
          <p:nvPr>
            <p:ph type="ftr" sz="quarter" idx="12"/>
          </p:nvPr>
        </p:nvSpPr>
        <p:spPr/>
        <p:txBody>
          <a:bodyPr/>
          <a:lstStyle/>
          <a:p>
            <a:r>
              <a:rPr lang="en-GB" smtClean="0"/>
              <a:t>© Comenius FSG</a:t>
            </a:r>
            <a:endParaRPr lang="de-DE" dirty="0"/>
          </a:p>
        </p:txBody>
      </p:sp>
      <p:sp>
        <p:nvSpPr>
          <p:cNvPr id="10" name="Titel 9"/>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82DD8F3-1E30-41E1-B883-CC8A8AF1C698}" type="datetimeFigureOut">
              <a:rPr lang="de-DE" smtClean="0"/>
              <a:pPr/>
              <a:t>11.06.2015</a:t>
            </a:fld>
            <a:endParaRPr lang="de-DE" dirty="0"/>
          </a:p>
        </p:txBody>
      </p:sp>
      <p:sp>
        <p:nvSpPr>
          <p:cNvPr id="4" name="Fußzeilenplatzhalter 3"/>
          <p:cNvSpPr>
            <a:spLocks noGrp="1"/>
          </p:cNvSpPr>
          <p:nvPr>
            <p:ph type="ftr" sz="quarter" idx="11"/>
          </p:nvPr>
        </p:nvSpPr>
        <p:spPr/>
        <p:txBody>
          <a:bodyPr/>
          <a:lstStyle/>
          <a:p>
            <a:r>
              <a:rPr lang="en-GB" smtClean="0"/>
              <a:t>© Comenius FSG</a:t>
            </a:r>
            <a:endParaRPr lang="de-DE" dirty="0"/>
          </a:p>
        </p:txBody>
      </p:sp>
      <p:sp>
        <p:nvSpPr>
          <p:cNvPr id="5" name="Foliennummernplatzhalter 4"/>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274639"/>
            <a:ext cx="652145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82DD8F3-1E30-41E1-B883-CC8A8AF1C698}" type="datetimeFigureOut">
              <a:rPr lang="de-DE" smtClean="0"/>
              <a:pPr/>
              <a:t>11.06.2015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A95856-853B-41C0-9382-77E6615828A5}" type="slidenum">
              <a:rPr lang="de-DE" smtClean="0"/>
              <a:pPr/>
              <a:t>‹Nr.›</a:t>
            </a:fld>
            <a:endParaRPr lang="de-DE"/>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185988" y="1412875"/>
            <a:ext cx="3694112"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032500" y="1412875"/>
            <a:ext cx="3695700"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47675" y="279400"/>
            <a:ext cx="8288338" cy="6286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3315" name="Rectangle 3"/>
          <p:cNvSpPr>
            <a:spLocks noGrp="1" noChangeArrowheads="1"/>
          </p:cNvSpPr>
          <p:nvPr>
            <p:ph type="body" idx="1"/>
          </p:nvPr>
        </p:nvSpPr>
        <p:spPr bwMode="auto">
          <a:xfrm>
            <a:off x="2185988" y="1412875"/>
            <a:ext cx="7542212" cy="4786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45" name="Freeform 21"/>
          <p:cNvSpPr>
            <a:spLocks/>
          </p:cNvSpPr>
          <p:nvPr/>
        </p:nvSpPr>
        <p:spPr bwMode="white">
          <a:xfrm>
            <a:off x="9290050" y="0"/>
            <a:ext cx="615950" cy="566738"/>
          </a:xfrm>
          <a:custGeom>
            <a:avLst/>
            <a:gdLst/>
            <a:ahLst/>
            <a:cxnLst>
              <a:cxn ang="0">
                <a:pos x="0" y="0"/>
              </a:cxn>
              <a:cxn ang="0">
                <a:pos x="318" y="0"/>
              </a:cxn>
              <a:cxn ang="0">
                <a:pos x="318" y="317"/>
              </a:cxn>
              <a:cxn ang="0">
                <a:pos x="0" y="0"/>
              </a:cxn>
            </a:cxnLst>
            <a:rect l="0" t="0" r="r" b="b"/>
            <a:pathLst>
              <a:path w="318" h="317">
                <a:moveTo>
                  <a:pt x="0" y="0"/>
                </a:moveTo>
                <a:lnTo>
                  <a:pt x="318" y="0"/>
                </a:lnTo>
                <a:lnTo>
                  <a:pt x="318" y="317"/>
                </a:lnTo>
                <a:lnTo>
                  <a:pt x="0" y="0"/>
                </a:lnTo>
                <a:close/>
              </a:path>
            </a:pathLst>
          </a:custGeom>
          <a:solidFill>
            <a:schemeClr val="bg1"/>
          </a:solidFill>
          <a:ln w="6350" cap="flat" cmpd="sng">
            <a:noFill/>
            <a:prstDash val="solid"/>
            <a:round/>
            <a:headEnd/>
            <a:tailEnd/>
          </a:ln>
          <a:effectLst/>
        </p:spPr>
        <p:txBody>
          <a:bodyPr/>
          <a:lstStyle/>
          <a:p>
            <a:pPr>
              <a:defRPr/>
            </a:pPr>
            <a:endParaRPr lang="de-DE" dirty="0"/>
          </a:p>
        </p:txBody>
      </p:sp>
      <p:sp>
        <p:nvSpPr>
          <p:cNvPr id="1146" name="Rectangle 122"/>
          <p:cNvSpPr>
            <a:spLocks noChangeArrowheads="1"/>
          </p:cNvSpPr>
          <p:nvPr userDrawn="1"/>
        </p:nvSpPr>
        <p:spPr bwMode="auto">
          <a:xfrm>
            <a:off x="2347913" y="6578600"/>
            <a:ext cx="7380287" cy="263525"/>
          </a:xfrm>
          <a:prstGeom prst="rect">
            <a:avLst/>
          </a:prstGeom>
          <a:noFill/>
          <a:ln w="9525">
            <a:noFill/>
            <a:miter lim="800000"/>
            <a:headEnd/>
            <a:tailEnd/>
          </a:ln>
          <a:effectLst/>
        </p:spPr>
        <p:txBody>
          <a:bodyPr lIns="0" tIns="0" rIns="0" bIns="0" anchor="b"/>
          <a:lstStyle/>
          <a:p>
            <a:pPr algn="r">
              <a:defRPr/>
            </a:pPr>
            <a:r>
              <a:rPr lang="en-GB" sz="1000" dirty="0"/>
              <a:t>© </a:t>
            </a:r>
            <a:r>
              <a:rPr lang="en-GB" sz="1000" dirty="0" smtClean="0"/>
              <a:t>Comenius FSG</a:t>
            </a:r>
            <a:r>
              <a:rPr lang="de-DE" altLang="de-DE" sz="1000" dirty="0" smtClean="0"/>
              <a:t>,</a:t>
            </a:r>
            <a:r>
              <a:rPr lang="en-GB" sz="1000" dirty="0" smtClean="0"/>
              <a:t> </a:t>
            </a:r>
            <a:r>
              <a:rPr lang="de-DE" sz="1000" dirty="0" smtClean="0"/>
              <a:t>2014-03-31   </a:t>
            </a:r>
            <a:fld id="{1D163954-7BF6-474A-A3AF-166DF3C11AD4}" type="slidenum">
              <a:rPr lang="de-DE" sz="1000"/>
              <a:pPr algn="r">
                <a:defRPr/>
              </a:pPr>
              <a:t>‹Nr.›</a:t>
            </a:fld>
            <a:endParaRPr lang="de-DE" sz="1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p:cover/>
  </p:transition>
  <p:timing>
    <p:tnLst>
      <p:par>
        <p:cTn id="1" dur="indefinite" restart="never" nodeType="tmRoot"/>
      </p:par>
    </p:tnLst>
  </p:timing>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defRPr>
      </a:lvl2pPr>
      <a:lvl3pPr algn="l" rtl="0" eaLnBrk="0" fontAlgn="base" hangingPunct="0">
        <a:spcBef>
          <a:spcPct val="0"/>
        </a:spcBef>
        <a:spcAft>
          <a:spcPct val="0"/>
        </a:spcAft>
        <a:defRPr sz="2000" b="1">
          <a:solidFill>
            <a:schemeClr val="tx2"/>
          </a:solidFill>
          <a:latin typeface="Arial" charset="0"/>
        </a:defRPr>
      </a:lvl3pPr>
      <a:lvl4pPr algn="l" rtl="0" eaLnBrk="0" fontAlgn="base" hangingPunct="0">
        <a:spcBef>
          <a:spcPct val="0"/>
        </a:spcBef>
        <a:spcAft>
          <a:spcPct val="0"/>
        </a:spcAft>
        <a:defRPr sz="2000" b="1">
          <a:solidFill>
            <a:schemeClr val="tx2"/>
          </a:solidFill>
          <a:latin typeface="Arial" charset="0"/>
        </a:defRPr>
      </a:lvl4pPr>
      <a:lvl5pPr algn="l" rtl="0" eaLnBrk="0" fontAlgn="base" hangingPunct="0">
        <a:spcBef>
          <a:spcPct val="0"/>
        </a:spcBef>
        <a:spcAft>
          <a:spcPct val="0"/>
        </a:spcAft>
        <a:defRPr sz="2000" b="1">
          <a:solidFill>
            <a:schemeClr val="tx2"/>
          </a:solidFill>
          <a:latin typeface="Arial" charset="0"/>
        </a:defRPr>
      </a:lvl5pPr>
      <a:lvl6pPr marL="457200" algn="l" rtl="0" fontAlgn="base">
        <a:spcBef>
          <a:spcPct val="0"/>
        </a:spcBef>
        <a:spcAft>
          <a:spcPct val="0"/>
        </a:spcAft>
        <a:defRPr sz="2000" b="1">
          <a:solidFill>
            <a:schemeClr val="tx2"/>
          </a:solidFill>
          <a:latin typeface="Arial" charset="0"/>
        </a:defRPr>
      </a:lvl6pPr>
      <a:lvl7pPr marL="914400" algn="l" rtl="0" fontAlgn="base">
        <a:spcBef>
          <a:spcPct val="0"/>
        </a:spcBef>
        <a:spcAft>
          <a:spcPct val="0"/>
        </a:spcAft>
        <a:defRPr sz="2000" b="1">
          <a:solidFill>
            <a:schemeClr val="tx2"/>
          </a:solidFill>
          <a:latin typeface="Arial" charset="0"/>
        </a:defRPr>
      </a:lvl7pPr>
      <a:lvl8pPr marL="1371600" algn="l" rtl="0" fontAlgn="base">
        <a:spcBef>
          <a:spcPct val="0"/>
        </a:spcBef>
        <a:spcAft>
          <a:spcPct val="0"/>
        </a:spcAft>
        <a:defRPr sz="2000" b="1">
          <a:solidFill>
            <a:schemeClr val="tx2"/>
          </a:solidFill>
          <a:latin typeface="Arial" charset="0"/>
        </a:defRPr>
      </a:lvl8pPr>
      <a:lvl9pPr marL="1828800" algn="l" rtl="0" fontAlgn="base">
        <a:spcBef>
          <a:spcPct val="0"/>
        </a:spcBef>
        <a:spcAft>
          <a:spcPct val="0"/>
        </a:spcAft>
        <a:defRPr sz="2000" b="1">
          <a:solidFill>
            <a:schemeClr val="tx2"/>
          </a:solidFill>
          <a:latin typeface="Arial" charset="0"/>
        </a:defRPr>
      </a:lvl9pPr>
    </p:titleStyle>
    <p:bodyStyle>
      <a:lvl1pPr marL="342900" indent="-342900" algn="l" rtl="0" eaLnBrk="0" fontAlgn="base" hangingPunct="0">
        <a:spcBef>
          <a:spcPct val="50000"/>
        </a:spcBef>
        <a:spcAft>
          <a:spcPct val="0"/>
        </a:spcAft>
        <a:buChar char="•"/>
        <a:defRPr sz="2000">
          <a:solidFill>
            <a:schemeClr val="tx1"/>
          </a:solidFill>
          <a:latin typeface="+mn-lt"/>
          <a:ea typeface="+mn-ea"/>
          <a:cs typeface="+mn-cs"/>
        </a:defRPr>
      </a:lvl1pPr>
      <a:lvl2pPr marL="179388" indent="-177800" algn="l" rtl="0" eaLnBrk="0" fontAlgn="base" hangingPunct="0">
        <a:spcBef>
          <a:spcPct val="50000"/>
        </a:spcBef>
        <a:spcAft>
          <a:spcPct val="0"/>
        </a:spcAft>
        <a:buClr>
          <a:schemeClr val="tx1"/>
        </a:buClr>
        <a:buFont typeface="Wingdings" pitchFamily="2" charset="2"/>
        <a:buChar char="§"/>
        <a:defRPr sz="2000">
          <a:solidFill>
            <a:schemeClr val="tx1"/>
          </a:solidFill>
          <a:latin typeface="+mn-lt"/>
        </a:defRPr>
      </a:lvl2pPr>
      <a:lvl3pPr marL="358775" indent="-177800" algn="l" rtl="0" eaLnBrk="0" fontAlgn="base" hangingPunct="0">
        <a:spcBef>
          <a:spcPct val="50000"/>
        </a:spcBef>
        <a:spcAft>
          <a:spcPct val="0"/>
        </a:spcAft>
        <a:buClr>
          <a:schemeClr val="tx1"/>
        </a:buClr>
        <a:buFont typeface="Wingdings" pitchFamily="2" charset="2"/>
        <a:buChar char="§"/>
        <a:defRPr sz="2000">
          <a:solidFill>
            <a:schemeClr val="tx1"/>
          </a:solidFill>
          <a:latin typeface="+mn-lt"/>
        </a:defRPr>
      </a:lvl3pPr>
      <a:lvl4pPr marL="538163" indent="-177800" algn="l" rtl="0" eaLnBrk="0" fontAlgn="base" hangingPunct="0">
        <a:spcBef>
          <a:spcPct val="50000"/>
        </a:spcBef>
        <a:spcAft>
          <a:spcPct val="0"/>
        </a:spcAft>
        <a:buClr>
          <a:schemeClr val="tx1"/>
        </a:buClr>
        <a:buFont typeface="Wingdings" pitchFamily="2" charset="2"/>
        <a:buChar char="§"/>
        <a:defRPr sz="2000">
          <a:solidFill>
            <a:schemeClr val="tx1"/>
          </a:solidFill>
          <a:latin typeface="+mn-lt"/>
        </a:defRPr>
      </a:lvl4pPr>
      <a:lvl5pPr marL="717550" indent="-177800" algn="l" rtl="0" eaLnBrk="0" fontAlgn="base" hangingPunct="0">
        <a:spcBef>
          <a:spcPct val="50000"/>
        </a:spcBef>
        <a:spcAft>
          <a:spcPct val="0"/>
        </a:spcAft>
        <a:buFont typeface="Wingdings" pitchFamily="2" charset="2"/>
        <a:buChar char="§"/>
        <a:defRPr sz="2000">
          <a:solidFill>
            <a:schemeClr val="tx1"/>
          </a:solidFill>
          <a:latin typeface="+mn-lt"/>
        </a:defRPr>
      </a:lvl5pPr>
      <a:lvl6pPr marL="1174750" indent="-177800" algn="l" rtl="0" fontAlgn="base">
        <a:spcBef>
          <a:spcPct val="50000"/>
        </a:spcBef>
        <a:spcAft>
          <a:spcPct val="0"/>
        </a:spcAft>
        <a:buFont typeface="Wingdings" pitchFamily="2" charset="2"/>
        <a:buChar char="§"/>
        <a:defRPr sz="2000">
          <a:solidFill>
            <a:schemeClr val="tx1"/>
          </a:solidFill>
          <a:latin typeface="+mn-lt"/>
        </a:defRPr>
      </a:lvl6pPr>
      <a:lvl7pPr marL="1631950" indent="-177800" algn="l" rtl="0" fontAlgn="base">
        <a:spcBef>
          <a:spcPct val="50000"/>
        </a:spcBef>
        <a:spcAft>
          <a:spcPct val="0"/>
        </a:spcAft>
        <a:buFont typeface="Wingdings" pitchFamily="2" charset="2"/>
        <a:buChar char="§"/>
        <a:defRPr sz="2000">
          <a:solidFill>
            <a:schemeClr val="tx1"/>
          </a:solidFill>
          <a:latin typeface="+mn-lt"/>
        </a:defRPr>
      </a:lvl7pPr>
      <a:lvl8pPr marL="2089150" indent="-177800" algn="l" rtl="0" fontAlgn="base">
        <a:spcBef>
          <a:spcPct val="50000"/>
        </a:spcBef>
        <a:spcAft>
          <a:spcPct val="0"/>
        </a:spcAft>
        <a:buFont typeface="Wingdings" pitchFamily="2" charset="2"/>
        <a:buChar char="§"/>
        <a:defRPr sz="2000">
          <a:solidFill>
            <a:schemeClr val="tx1"/>
          </a:solidFill>
          <a:latin typeface="+mn-lt"/>
        </a:defRPr>
      </a:lvl8pPr>
      <a:lvl9pPr marL="2546350" indent="-177800" algn="l" rtl="0" fontAlgn="base">
        <a:spcBef>
          <a:spcPct val="50000"/>
        </a:spcBef>
        <a:spcAft>
          <a:spcPct val="0"/>
        </a:spcAft>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DD8F3-1E30-41E1-B883-CC8A8AF1C698}" type="datetimeFigureOut">
              <a:rPr lang="de-DE" smtClean="0"/>
              <a:pPr/>
              <a:t>11.06.2015</a:t>
            </a:fld>
            <a:endParaRPr lang="de-DE" dirty="0"/>
          </a:p>
        </p:txBody>
      </p:sp>
      <p:sp>
        <p:nvSpPr>
          <p:cNvPr id="5" name="Fußzeilenplatzhalt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 Comenius FSG</a:t>
            </a:r>
            <a:endParaRPr lang="de-DE" dirty="0"/>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95856-853B-41C0-9382-77E6615828A5}"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oleObject" Target="../embeddings/oleObject13.bin"/><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wmf"/><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8.jpeg"/><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jpeg"/><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oleObject" Target="../embeddings/oleObject8.bin"/><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9.jpe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jpeg"/><Relationship Id="rId5" Type="http://schemas.openxmlformats.org/officeDocument/2006/relationships/hyperlink" Target="http://www.google.com/url?sa=i&amp;rct=j&amp;q=gunther+emmerlich+bild&amp;source=images&amp;cd=&amp;cad=rja&amp;uact=8&amp;docid=1FFsES0JZTrxcM&amp;tbnid=jV1BLu7BRhRlpM:&amp;ved=&amp;url=http://www.hallo-luebbecke.de/nachrichten/adventskonzert-mit-gunther-emmerlich-6934.html&amp;ei=4J45U4C7F4eS4ASXvYGgDw&amp;bvm=bv.63808443,d.bGE&amp;psig=AFQjCNEDhsRnG1V7iCN4x6N11uRWyS8ECw&amp;ust=1396371552979932" TargetMode="Externa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jpeg"/><Relationship Id="rId5" Type="http://schemas.openxmlformats.org/officeDocument/2006/relationships/hyperlink" Target="http://www.lebensmittelfotos.com/2008/10/15/thueringer-kloesse-mit-sosse-rotkraut-und-putenschnitzel/" TargetMode="Externa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jpeg"/><Relationship Id="rId5" Type="http://schemas.openxmlformats.org/officeDocument/2006/relationships/hyperlink" Target="http://www.google.com/url?sa=i&amp;rct=j&amp;q=th%C3%BCringer%20bratwurst&amp;source=images&amp;cd=&amp;cad=rja&amp;uact=8&amp;docid=rw05xFiNO5n03M&amp;tbnid=sIiYCdui_rMMkM:&amp;ved=&amp;url=http://shop.fleischerei-eismann.de/thueringer-rostbratwurst/thuringer-rostbratwurst/&amp;ei=pp05U5_2E8nm4QSej4HgAg&amp;bvm=bv.63808443,d.bGE&amp;psig=AFQjCNF48ixayrEk8Fel252NKn04qDHhww&amp;ust=1396371238945644" TargetMode="Externa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pPr algn="ctr"/>
            <a:r>
              <a:rPr lang="de-DE" smtClean="0"/>
              <a:t>Presentation</a:t>
            </a:r>
            <a:r>
              <a:rPr lang="de-DE" dirty="0" smtClean="0"/>
              <a:t> </a:t>
            </a:r>
            <a:r>
              <a:rPr lang="de-DE" dirty="0" err="1" smtClean="0"/>
              <a:t>of</a:t>
            </a:r>
            <a:r>
              <a:rPr lang="de-DE" dirty="0" smtClean="0"/>
              <a:t> Eisenberg</a:t>
            </a:r>
            <a:endParaRPr lang="de-DE" dirty="0"/>
          </a:p>
        </p:txBody>
      </p:sp>
      <p:sp>
        <p:nvSpPr>
          <p:cNvPr id="20" name="Untertitel 19"/>
          <p:cNvSpPr>
            <a:spLocks noGrp="1"/>
          </p:cNvSpPr>
          <p:nvPr>
            <p:ph type="subTitle" idx="1"/>
          </p:nvPr>
        </p:nvSpPr>
        <p:spPr/>
        <p:txBody>
          <a:bodyPr/>
          <a:lstStyle/>
          <a:p>
            <a:endParaRPr lang="de-DE" dirty="0"/>
          </a:p>
        </p:txBody>
      </p:sp>
      <p:sp>
        <p:nvSpPr>
          <p:cNvPr id="12" name="Freeform 26"/>
          <p:cNvSpPr>
            <a:spLocks/>
          </p:cNvSpPr>
          <p:nvPr/>
        </p:nvSpPr>
        <p:spPr bwMode="white">
          <a:xfrm>
            <a:off x="9290050" y="0"/>
            <a:ext cx="615950" cy="566738"/>
          </a:xfrm>
          <a:custGeom>
            <a:avLst/>
            <a:gdLst>
              <a:gd name="T0" fmla="*/ 0 w 318"/>
              <a:gd name="T1" fmla="*/ 0 h 317"/>
              <a:gd name="T2" fmla="*/ 2147483647 w 318"/>
              <a:gd name="T3" fmla="*/ 0 h 317"/>
              <a:gd name="T4" fmla="*/ 2147483647 w 318"/>
              <a:gd name="T5" fmla="*/ 2147483647 h 317"/>
              <a:gd name="T6" fmla="*/ 0 w 318"/>
              <a:gd name="T7" fmla="*/ 0 h 317"/>
              <a:gd name="T8" fmla="*/ 0 60000 65536"/>
              <a:gd name="T9" fmla="*/ 0 60000 65536"/>
              <a:gd name="T10" fmla="*/ 0 60000 65536"/>
              <a:gd name="T11" fmla="*/ 0 60000 65536"/>
              <a:gd name="T12" fmla="*/ 0 w 318"/>
              <a:gd name="T13" fmla="*/ 0 h 317"/>
              <a:gd name="T14" fmla="*/ 318 w 318"/>
              <a:gd name="T15" fmla="*/ 317 h 317"/>
            </a:gdLst>
            <a:ahLst/>
            <a:cxnLst>
              <a:cxn ang="T8">
                <a:pos x="T0" y="T1"/>
              </a:cxn>
              <a:cxn ang="T9">
                <a:pos x="T2" y="T3"/>
              </a:cxn>
              <a:cxn ang="T10">
                <a:pos x="T4" y="T5"/>
              </a:cxn>
              <a:cxn ang="T11">
                <a:pos x="T6" y="T7"/>
              </a:cxn>
            </a:cxnLst>
            <a:rect l="T12" t="T13" r="T14" b="T15"/>
            <a:pathLst>
              <a:path w="318" h="317">
                <a:moveTo>
                  <a:pt x="0" y="0"/>
                </a:moveTo>
                <a:lnTo>
                  <a:pt x="318" y="0"/>
                </a:lnTo>
                <a:lnTo>
                  <a:pt x="318" y="317"/>
                </a:lnTo>
                <a:lnTo>
                  <a:pt x="0" y="0"/>
                </a:lnTo>
                <a:close/>
              </a:path>
            </a:pathLst>
          </a:custGeom>
          <a:solidFill>
            <a:schemeClr val="bg1"/>
          </a:solidFill>
          <a:ln w="6350">
            <a:noFill/>
            <a:round/>
            <a:headEnd/>
            <a:tailEnd/>
          </a:ln>
        </p:spPr>
        <p:txBody>
          <a:bodyPr/>
          <a:lstStyle/>
          <a:p>
            <a:endParaRPr lang="de-DE"/>
          </a:p>
        </p:txBody>
      </p:sp>
      <p:pic>
        <p:nvPicPr>
          <p:cNvPr id="21" name="Grafik 20" descr="logostadt2.gif"/>
          <p:cNvPicPr>
            <a:picLocks noChangeAspect="1"/>
          </p:cNvPicPr>
          <p:nvPr/>
        </p:nvPicPr>
        <p:blipFill>
          <a:blip r:embed="rId2" cstate="print"/>
          <a:stretch>
            <a:fillRect/>
          </a:stretch>
        </p:blipFill>
        <p:spPr>
          <a:xfrm>
            <a:off x="7977336" y="3429000"/>
            <a:ext cx="571500" cy="571500"/>
          </a:xfrm>
          <a:prstGeom prst="rect">
            <a:avLst/>
          </a:prstGeom>
        </p:spPr>
      </p:pic>
      <p:pic>
        <p:nvPicPr>
          <p:cNvPr id="22" name="Grafik 21" descr="wa.gif"/>
          <p:cNvPicPr>
            <a:picLocks noChangeAspect="1"/>
          </p:cNvPicPr>
          <p:nvPr/>
        </p:nvPicPr>
        <p:blipFill>
          <a:blip r:embed="rId3" cstate="print"/>
          <a:stretch>
            <a:fillRect/>
          </a:stretch>
        </p:blipFill>
        <p:spPr>
          <a:xfrm>
            <a:off x="4953000" y="1340768"/>
            <a:ext cx="1224136" cy="1313164"/>
          </a:xfrm>
          <a:prstGeom prst="rect">
            <a:avLst/>
          </a:prstGeom>
        </p:spPr>
      </p:pic>
      <p:pic>
        <p:nvPicPr>
          <p:cNvPr id="23" name="Grafik 22" descr="Unbenannt.png"/>
          <p:cNvPicPr>
            <a:picLocks noChangeAspect="1"/>
          </p:cNvPicPr>
          <p:nvPr/>
        </p:nvPicPr>
        <p:blipFill>
          <a:blip r:embed="rId4" cstate="print"/>
          <a:stretch>
            <a:fillRect/>
          </a:stretch>
        </p:blipFill>
        <p:spPr>
          <a:xfrm>
            <a:off x="6393160" y="404664"/>
            <a:ext cx="3096344" cy="2060476"/>
          </a:xfrm>
          <a:prstGeom prst="rect">
            <a:avLst/>
          </a:prstGeom>
        </p:spPr>
      </p:pic>
      <p:pic>
        <p:nvPicPr>
          <p:cNvPr id="27" name="Grafik 26" descr="imagesNJWN9MAS.jpg"/>
          <p:cNvPicPr>
            <a:picLocks noChangeAspect="1"/>
          </p:cNvPicPr>
          <p:nvPr/>
        </p:nvPicPr>
        <p:blipFill>
          <a:blip r:embed="rId5" cstate="print"/>
          <a:stretch>
            <a:fillRect/>
          </a:stretch>
        </p:blipFill>
        <p:spPr>
          <a:xfrm>
            <a:off x="560512" y="3429000"/>
            <a:ext cx="1219200" cy="792480"/>
          </a:xfrm>
          <a:prstGeom prst="rect">
            <a:avLst/>
          </a:prstGeom>
        </p:spPr>
      </p:pic>
      <p:pic>
        <p:nvPicPr>
          <p:cNvPr id="28" name="Grafik 27" descr="images44UYVR8P.jpg"/>
          <p:cNvPicPr>
            <a:picLocks noChangeAspect="1"/>
          </p:cNvPicPr>
          <p:nvPr/>
        </p:nvPicPr>
        <p:blipFill>
          <a:blip r:embed="rId6" cstate="print"/>
          <a:stretch>
            <a:fillRect/>
          </a:stretch>
        </p:blipFill>
        <p:spPr>
          <a:xfrm>
            <a:off x="272480" y="332656"/>
            <a:ext cx="2160240" cy="2160240"/>
          </a:xfrm>
          <a:prstGeom prst="rect">
            <a:avLst/>
          </a:prstGeom>
        </p:spPr>
      </p:pic>
      <p:pic>
        <p:nvPicPr>
          <p:cNvPr id="29" name="Grafik 28" descr="Unbenannt eis.png"/>
          <p:cNvPicPr>
            <a:picLocks noChangeAspect="1"/>
          </p:cNvPicPr>
          <p:nvPr/>
        </p:nvPicPr>
        <p:blipFill>
          <a:blip r:embed="rId7" cstate="print"/>
          <a:stretch>
            <a:fillRect/>
          </a:stretch>
        </p:blipFill>
        <p:spPr>
          <a:xfrm>
            <a:off x="2763396" y="332656"/>
            <a:ext cx="1973580" cy="1478280"/>
          </a:xfrm>
          <a:prstGeom prst="rect">
            <a:avLst/>
          </a:prstGeom>
        </p:spPr>
      </p:pic>
      <p:pic>
        <p:nvPicPr>
          <p:cNvPr id="3" name="Bild 2" descr="663388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1272" y="5733256"/>
            <a:ext cx="1943100" cy="749300"/>
          </a:xfrm>
          <a:prstGeom prst="rect">
            <a:avLst/>
          </a:prstGeom>
        </p:spPr>
      </p:pic>
      <p:pic>
        <p:nvPicPr>
          <p:cNvPr id="2" name="Grafik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8704" y="5517232"/>
            <a:ext cx="1896600" cy="1239398"/>
          </a:xfrm>
          <a:prstGeom prst="rect">
            <a:avLst/>
          </a:prstGeom>
        </p:spPr>
      </p:pic>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smtClean="0"/>
              <a:t>Friedrich- Schiller- Gymnasium</a:t>
            </a:r>
            <a:endParaRPr lang="en-US"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40299"/>
            <a:ext cx="7344815" cy="1092607"/>
          </a:xfrm>
          <a:prstGeom prst="rect">
            <a:avLst/>
          </a:prstGeom>
          <a:noFill/>
          <a:ln w="9525">
            <a:noFill/>
            <a:miter lim="800000"/>
            <a:headEnd/>
            <a:tailEnd/>
          </a:ln>
        </p:spPr>
        <p:txBody>
          <a:bodyPr wrap="square">
            <a:spAutoFit/>
          </a:bodyPr>
          <a:lstStyle/>
          <a:p>
            <a:pPr algn="ctr">
              <a:spcAft>
                <a:spcPts val="600"/>
              </a:spcAft>
            </a:pPr>
            <a:r>
              <a:rPr lang="de-DE" sz="2000" dirty="0"/>
              <a:t>Welcome </a:t>
            </a:r>
            <a:r>
              <a:rPr lang="de-DE" sz="2000" dirty="0" err="1"/>
              <a:t>to</a:t>
            </a:r>
            <a:r>
              <a:rPr lang="de-DE" sz="2000" dirty="0"/>
              <a:t> </a:t>
            </a:r>
            <a:r>
              <a:rPr lang="de-DE" sz="2000" dirty="0" err="1"/>
              <a:t>our</a:t>
            </a:r>
            <a:r>
              <a:rPr lang="de-DE" sz="2000" dirty="0"/>
              <a:t> Friedrich- Schiller- </a:t>
            </a:r>
            <a:r>
              <a:rPr lang="de-DE" sz="2000" dirty="0" smtClean="0"/>
              <a:t>Gymnasium </a:t>
            </a:r>
            <a:r>
              <a:rPr lang="de-DE" sz="2000" dirty="0"/>
              <a:t>in Eisenberg</a:t>
            </a:r>
            <a:r>
              <a:rPr lang="de-DE" sz="2000" dirty="0" smtClean="0"/>
              <a:t>!</a:t>
            </a:r>
          </a:p>
          <a:p>
            <a:pPr algn="ctr">
              <a:spcAft>
                <a:spcPts val="600"/>
              </a:spcAft>
            </a:pPr>
            <a:r>
              <a:rPr lang="de-DE" sz="2000" dirty="0"/>
              <a:t/>
            </a:r>
            <a:br>
              <a:rPr lang="de-DE" sz="2000" dirty="0"/>
            </a:br>
            <a:r>
              <a:rPr lang="en-US" sz="2000" dirty="0"/>
              <a:t>When you come to our school you will have a great experience</a:t>
            </a:r>
            <a:r>
              <a:rPr lang="en-US" sz="2000" dirty="0" smtClean="0"/>
              <a:t>.</a:t>
            </a:r>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t>Our</a:t>
            </a:r>
            <a:r>
              <a:rPr lang="de-DE" sz="1500" b="1" dirty="0" smtClean="0"/>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35848"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5843" name="Picture 3" descr="C:\Users\Gudrun\Pictures\Canon_Bilder 1\2014_03_21\IMG_6804.JPG"/>
          <p:cNvPicPr>
            <a:picLocks noChangeAspect="1" noChangeArrowheads="1"/>
          </p:cNvPicPr>
          <p:nvPr/>
        </p:nvPicPr>
        <p:blipFill>
          <a:blip r:embed="rId5" cstate="print"/>
          <a:srcRect/>
          <a:stretch>
            <a:fillRect/>
          </a:stretch>
        </p:blipFill>
        <p:spPr bwMode="auto">
          <a:xfrm>
            <a:off x="2504728" y="2528897"/>
            <a:ext cx="2160000" cy="1620000"/>
          </a:xfrm>
          <a:prstGeom prst="rect">
            <a:avLst/>
          </a:prstGeom>
          <a:noFill/>
        </p:spPr>
      </p:pic>
      <p:pic>
        <p:nvPicPr>
          <p:cNvPr id="35844" name="Picture 4" descr="C:\Users\Gudrun\Pictures\Canon_Bilder 1\2014_03_21\IMG_6805.JPG"/>
          <p:cNvPicPr>
            <a:picLocks noChangeAspect="1" noChangeArrowheads="1"/>
          </p:cNvPicPr>
          <p:nvPr/>
        </p:nvPicPr>
        <p:blipFill>
          <a:blip r:embed="rId6" cstate="print"/>
          <a:srcRect/>
          <a:stretch>
            <a:fillRect/>
          </a:stretch>
        </p:blipFill>
        <p:spPr bwMode="auto">
          <a:xfrm>
            <a:off x="6393160" y="4617129"/>
            <a:ext cx="2160000" cy="1620000"/>
          </a:xfrm>
          <a:prstGeom prst="rect">
            <a:avLst/>
          </a:prstGeom>
          <a:noFill/>
        </p:spPr>
      </p:pic>
      <p:pic>
        <p:nvPicPr>
          <p:cNvPr id="35845" name="Picture 5" descr="C:\Users\Gudrun\Pictures\Canon_Bilder 1\2014_03_21\IMG_6806.JPG"/>
          <p:cNvPicPr>
            <a:picLocks noChangeAspect="1" noChangeArrowheads="1"/>
          </p:cNvPicPr>
          <p:nvPr/>
        </p:nvPicPr>
        <p:blipFill>
          <a:blip r:embed="rId7" cstate="print"/>
          <a:srcRect/>
          <a:stretch>
            <a:fillRect/>
          </a:stretch>
        </p:blipFill>
        <p:spPr bwMode="auto">
          <a:xfrm flipH="1">
            <a:off x="2504728" y="4617129"/>
            <a:ext cx="2160243" cy="1620183"/>
          </a:xfrm>
          <a:prstGeom prst="rect">
            <a:avLst/>
          </a:prstGeom>
          <a:noFill/>
        </p:spPr>
      </p:pic>
      <p:pic>
        <p:nvPicPr>
          <p:cNvPr id="35846" name="Picture 6" descr="C:\Users\Gudrun\Pictures\Canon_Bilder 1\2014_03_21\IMG_6807.JPG"/>
          <p:cNvPicPr>
            <a:picLocks noChangeAspect="1" noChangeArrowheads="1"/>
          </p:cNvPicPr>
          <p:nvPr/>
        </p:nvPicPr>
        <p:blipFill>
          <a:blip r:embed="rId8" cstate="print"/>
          <a:srcRect/>
          <a:stretch>
            <a:fillRect/>
          </a:stretch>
        </p:blipFill>
        <p:spPr bwMode="auto">
          <a:xfrm>
            <a:off x="6393160" y="2528897"/>
            <a:ext cx="2160000" cy="1620000"/>
          </a:xfrm>
          <a:prstGeom prst="rect">
            <a:avLst/>
          </a:prstGeom>
          <a:noFill/>
        </p:spPr>
      </p:pic>
      <p:pic>
        <p:nvPicPr>
          <p:cNvPr id="35847" name="Picture 7" descr="C:\Users\Gudrun\Pictures\Canon_Bilder 1\2014_03_21\IMG_6808.JPG"/>
          <p:cNvPicPr>
            <a:picLocks noChangeAspect="1" noChangeArrowheads="1"/>
          </p:cNvPicPr>
          <p:nvPr/>
        </p:nvPicPr>
        <p:blipFill>
          <a:blip r:embed="rId9" cstate="print"/>
          <a:srcRect/>
          <a:stretch>
            <a:fillRect/>
          </a:stretch>
        </p:blipFill>
        <p:spPr bwMode="auto">
          <a:xfrm rot="5400000">
            <a:off x="4448944" y="3591015"/>
            <a:ext cx="2160240" cy="1620180"/>
          </a:xfrm>
          <a:prstGeom prst="rect">
            <a:avLst/>
          </a:prstGeom>
          <a:noFill/>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smtClean="0"/>
              <a:t>Friedrich- Schiller- Gymnasium</a:t>
            </a:r>
            <a:endParaRPr lang="en-US"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40299"/>
            <a:ext cx="7344815" cy="5555367"/>
          </a:xfrm>
          <a:prstGeom prst="rect">
            <a:avLst/>
          </a:prstGeom>
          <a:noFill/>
          <a:ln w="9525">
            <a:noFill/>
            <a:miter lim="800000"/>
            <a:headEnd/>
            <a:tailEnd/>
          </a:ln>
        </p:spPr>
        <p:txBody>
          <a:bodyPr wrap="square">
            <a:spAutoFit/>
          </a:bodyPr>
          <a:lstStyle/>
          <a:p>
            <a:pPr>
              <a:spcAft>
                <a:spcPts val="600"/>
              </a:spcAft>
            </a:pPr>
            <a:r>
              <a:rPr lang="en-US" sz="2000" dirty="0" smtClean="0"/>
              <a:t>Every </a:t>
            </a:r>
            <a:r>
              <a:rPr lang="en-US" sz="2000" dirty="0"/>
              <a:t>morning we start at 7.40 am and finish at 1.05 pm or 3.30 pm it depends on the </a:t>
            </a:r>
            <a:r>
              <a:rPr lang="en-US" sz="2000" dirty="0" smtClean="0"/>
              <a:t>day.</a:t>
            </a:r>
          </a:p>
          <a:p>
            <a:pPr>
              <a:spcAft>
                <a:spcPts val="600"/>
              </a:spcAft>
            </a:pPr>
            <a:r>
              <a:rPr lang="en-US" sz="2000" dirty="0" smtClean="0"/>
              <a:t>In </a:t>
            </a:r>
            <a:r>
              <a:rPr lang="en-US" sz="2000" dirty="0"/>
              <a:t>that time we have different subjects with different </a:t>
            </a:r>
            <a:r>
              <a:rPr lang="en-US" sz="2000" dirty="0" smtClean="0"/>
              <a:t>teachers.</a:t>
            </a:r>
          </a:p>
          <a:p>
            <a:pPr>
              <a:spcAft>
                <a:spcPts val="600"/>
              </a:spcAft>
            </a:pPr>
            <a:r>
              <a:rPr lang="en-US" sz="2000" dirty="0" smtClean="0"/>
              <a:t>Between the lessons we have breaks from 10 up to 30 minutes, this depends on the time of the day. One lesson lasts 45 minutes.</a:t>
            </a:r>
          </a:p>
          <a:p>
            <a:pPr>
              <a:spcAft>
                <a:spcPts val="600"/>
              </a:spcAft>
            </a:pPr>
            <a:r>
              <a:rPr lang="en-US" sz="2000" dirty="0" smtClean="0"/>
              <a:t>After nearly every lesson we have to change the rooms because for all the subjects we have different floors or better to say things like biology, chemistry are one floor but German and History are in another part of the school building.</a:t>
            </a:r>
          </a:p>
          <a:p>
            <a:pPr>
              <a:spcAft>
                <a:spcPts val="600"/>
              </a:spcAft>
            </a:pPr>
            <a:r>
              <a:rPr lang="en-US" sz="2000" dirty="0" smtClean="0"/>
              <a:t>At our school are about 600 pupils.</a:t>
            </a:r>
          </a:p>
          <a:p>
            <a:pPr>
              <a:spcAft>
                <a:spcPts val="600"/>
              </a:spcAft>
            </a:pPr>
            <a:r>
              <a:rPr lang="en-US" sz="2000" dirty="0" smtClean="0"/>
              <a:t>Of course learning is the most important thing and so you also have to pass different examinations.</a:t>
            </a:r>
          </a:p>
          <a:p>
            <a:pPr>
              <a:spcAft>
                <a:spcPts val="600"/>
              </a:spcAft>
            </a:pPr>
            <a:r>
              <a:rPr lang="en-US" sz="2000" dirty="0" smtClean="0"/>
              <a:t>In the 10th class you have to do one that is necessary to go on at school and in the 12th class you pass the A- level.</a:t>
            </a:r>
            <a:endParaRPr lang="de-DE" sz="2000" dirty="0" smtClean="0"/>
          </a:p>
          <a:p>
            <a:pPr>
              <a:spcAft>
                <a:spcPts val="600"/>
              </a:spcAft>
            </a:pPr>
            <a:endParaRPr lang="en-US" sz="2000" dirty="0" smtClean="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t>Our</a:t>
            </a:r>
            <a:r>
              <a:rPr lang="de-DE" sz="1500" b="1" dirty="0" smtClean="0"/>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36872"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smtClean="0"/>
              <a:t>Friedrich- Schiller- Gymnasium</a:t>
            </a:r>
            <a:endParaRPr lang="en-US"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052736"/>
            <a:ext cx="7344815" cy="5940088"/>
          </a:xfrm>
          <a:prstGeom prst="rect">
            <a:avLst/>
          </a:prstGeom>
          <a:noFill/>
          <a:ln w="9525">
            <a:noFill/>
            <a:miter lim="800000"/>
            <a:headEnd/>
            <a:tailEnd/>
          </a:ln>
        </p:spPr>
        <p:txBody>
          <a:bodyPr wrap="square">
            <a:spAutoFit/>
          </a:bodyPr>
          <a:lstStyle/>
          <a:p>
            <a:r>
              <a:rPr lang="en-US" sz="2000" dirty="0"/>
              <a:t>Our school offers many different subjects to choose from.</a:t>
            </a:r>
            <a:br>
              <a:rPr lang="en-US" sz="2000" dirty="0"/>
            </a:br>
            <a:r>
              <a:rPr lang="en-US" sz="2000" dirty="0"/>
              <a:t>From 5th to 10th grade you are required to take almost all 16 subjects </a:t>
            </a:r>
            <a:r>
              <a:rPr lang="en-US" sz="2000" dirty="0" smtClean="0"/>
              <a:t>including:</a:t>
            </a:r>
          </a:p>
          <a:p>
            <a:pPr marL="1619250" indent="-628650">
              <a:buFont typeface="Wingdings" pitchFamily="2" charset="2"/>
              <a:buChar char="Ø"/>
            </a:pPr>
            <a:r>
              <a:rPr lang="en-US" sz="2000" dirty="0" smtClean="0"/>
              <a:t>German</a:t>
            </a:r>
          </a:p>
          <a:p>
            <a:pPr marL="1619250" indent="-628650">
              <a:buFont typeface="Wingdings" pitchFamily="2" charset="2"/>
              <a:buChar char="Ø"/>
            </a:pPr>
            <a:r>
              <a:rPr lang="en-US" sz="2000" dirty="0" smtClean="0"/>
              <a:t>Mathematics</a:t>
            </a:r>
          </a:p>
          <a:p>
            <a:pPr marL="1619250" indent="-628650">
              <a:buFont typeface="Wingdings" pitchFamily="2" charset="2"/>
              <a:buChar char="Ø"/>
            </a:pPr>
            <a:r>
              <a:rPr lang="en-US" sz="2000" dirty="0" smtClean="0"/>
              <a:t>English</a:t>
            </a:r>
          </a:p>
          <a:p>
            <a:pPr marL="1619250" indent="-628650">
              <a:buFont typeface="Wingdings" pitchFamily="2" charset="2"/>
              <a:buChar char="Ø"/>
            </a:pPr>
            <a:r>
              <a:rPr lang="en-US" sz="2000" dirty="0" smtClean="0"/>
              <a:t>Chemistry</a:t>
            </a:r>
          </a:p>
          <a:p>
            <a:pPr marL="1619250" indent="-628650">
              <a:buFont typeface="Wingdings" pitchFamily="2" charset="2"/>
              <a:buChar char="Ø"/>
            </a:pPr>
            <a:r>
              <a:rPr lang="en-US" sz="2000" dirty="0" smtClean="0"/>
              <a:t>Physics</a:t>
            </a:r>
          </a:p>
          <a:p>
            <a:pPr marL="1619250" indent="-628650">
              <a:buFont typeface="Wingdings" pitchFamily="2" charset="2"/>
              <a:buChar char="Ø"/>
            </a:pPr>
            <a:r>
              <a:rPr lang="en-US" sz="2000" dirty="0" smtClean="0"/>
              <a:t>History</a:t>
            </a:r>
          </a:p>
          <a:p>
            <a:pPr marL="1619250" indent="-628650">
              <a:buFont typeface="Wingdings" pitchFamily="2" charset="2"/>
              <a:buChar char="Ø"/>
            </a:pPr>
            <a:r>
              <a:rPr lang="en-US" sz="2000" dirty="0" smtClean="0"/>
              <a:t>Art</a:t>
            </a:r>
          </a:p>
          <a:p>
            <a:pPr marL="1619250" indent="-628650">
              <a:buFont typeface="Wingdings" pitchFamily="2" charset="2"/>
              <a:buChar char="Ø"/>
            </a:pPr>
            <a:r>
              <a:rPr lang="en-US" sz="2000" dirty="0" smtClean="0"/>
              <a:t>Music</a:t>
            </a:r>
          </a:p>
          <a:p>
            <a:pPr marL="1619250" indent="-628650">
              <a:buFont typeface="Wingdings" pitchFamily="2" charset="2"/>
              <a:buChar char="Ø"/>
            </a:pPr>
            <a:r>
              <a:rPr lang="en-US" sz="2000" dirty="0" smtClean="0"/>
              <a:t>Geography</a:t>
            </a:r>
          </a:p>
          <a:p>
            <a:pPr marL="1619250" indent="-628650">
              <a:buFont typeface="Wingdings" pitchFamily="2" charset="2"/>
              <a:buChar char="Ø"/>
            </a:pPr>
            <a:r>
              <a:rPr lang="en-US" sz="2000" dirty="0" smtClean="0"/>
              <a:t>Economics </a:t>
            </a:r>
            <a:r>
              <a:rPr lang="en-US" sz="2000" dirty="0"/>
              <a:t>&amp; </a:t>
            </a:r>
            <a:r>
              <a:rPr lang="en-US" sz="2000" dirty="0" smtClean="0"/>
              <a:t>Law</a:t>
            </a:r>
          </a:p>
          <a:p>
            <a:pPr marL="1619250" indent="-628650">
              <a:buFont typeface="Wingdings" pitchFamily="2" charset="2"/>
              <a:buChar char="Ø"/>
            </a:pPr>
            <a:r>
              <a:rPr lang="en-US" sz="2000" dirty="0" smtClean="0"/>
              <a:t>Social Studies</a:t>
            </a:r>
          </a:p>
          <a:p>
            <a:pPr marL="1619250" indent="-628650">
              <a:buFont typeface="Wingdings" pitchFamily="2" charset="2"/>
              <a:buChar char="Ø"/>
            </a:pPr>
            <a:r>
              <a:rPr lang="en-US" sz="2000" dirty="0" smtClean="0"/>
              <a:t>Ethics </a:t>
            </a:r>
            <a:r>
              <a:rPr lang="en-US" sz="2000" dirty="0"/>
              <a:t>or Religious </a:t>
            </a:r>
            <a:r>
              <a:rPr lang="en-US" sz="2000" dirty="0" smtClean="0"/>
              <a:t>Education</a:t>
            </a:r>
          </a:p>
          <a:p>
            <a:pPr marL="1619250" indent="-628650">
              <a:buFont typeface="Wingdings" pitchFamily="2" charset="2"/>
              <a:buChar char="Ø"/>
            </a:pPr>
            <a:r>
              <a:rPr lang="en-US" sz="2000" dirty="0" smtClean="0"/>
              <a:t>Biology</a:t>
            </a:r>
          </a:p>
          <a:p>
            <a:pPr marL="1619250" indent="-628650">
              <a:buFont typeface="Wingdings" pitchFamily="2" charset="2"/>
              <a:buChar char="Ø"/>
            </a:pPr>
            <a:r>
              <a:rPr lang="en-US" sz="2000" dirty="0" smtClean="0"/>
              <a:t>French/Latin/Russian</a:t>
            </a:r>
          </a:p>
          <a:p>
            <a:pPr marL="1619250" indent="-628650">
              <a:buFont typeface="Wingdings" pitchFamily="2" charset="2"/>
              <a:buChar char="Ø"/>
            </a:pPr>
            <a:r>
              <a:rPr lang="en-US" sz="2000" dirty="0" smtClean="0"/>
              <a:t>PE </a:t>
            </a:r>
            <a:endParaRPr lang="de-DE" sz="2000" dirty="0"/>
          </a:p>
          <a:p>
            <a:pPr>
              <a:spcAft>
                <a:spcPts val="600"/>
              </a:spcAft>
            </a:pPr>
            <a:endParaRPr lang="en-US" sz="2000" dirty="0" smtClean="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t>Time </a:t>
            </a:r>
            <a:r>
              <a:rPr lang="de-DE" sz="1500" b="1" dirty="0" err="1" smtClean="0"/>
              <a:t>table</a:t>
            </a:r>
            <a:endParaRPr lang="de-DE" sz="1500" b="1" dirty="0" smtClean="0"/>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37896"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smtClean="0"/>
              <a:t>Friedrich- Schiller- Gymnasium</a:t>
            </a:r>
            <a:endParaRPr lang="en-US"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73984"/>
            <a:ext cx="7776864" cy="1938992"/>
          </a:xfrm>
          <a:prstGeom prst="rect">
            <a:avLst/>
          </a:prstGeom>
          <a:noFill/>
          <a:ln w="9525">
            <a:noFill/>
            <a:miter lim="800000"/>
            <a:headEnd/>
            <a:tailEnd/>
          </a:ln>
        </p:spPr>
        <p:txBody>
          <a:bodyPr wrap="square">
            <a:spAutoFit/>
          </a:bodyPr>
          <a:lstStyle/>
          <a:p>
            <a:r>
              <a:rPr lang="en-US" sz="2000" dirty="0"/>
              <a:t>Additional subjects are Astronomy and Information Technology Basics</a:t>
            </a:r>
            <a:r>
              <a:rPr lang="en-US" sz="2000" dirty="0" smtClean="0"/>
              <a:t>.</a:t>
            </a:r>
          </a:p>
          <a:p>
            <a:endParaRPr lang="de-DE" sz="2000" dirty="0"/>
          </a:p>
          <a:p>
            <a:r>
              <a:rPr lang="en-US" sz="2000" dirty="0"/>
              <a:t>For the last two years of school (11th and 12th grade), students are able to choose 5 requirements and 6 electives for their A-levels.</a:t>
            </a:r>
            <a:br>
              <a:rPr lang="en-US" sz="2000" dirty="0"/>
            </a:br>
            <a:endParaRPr lang="de-DE" sz="2000" dirty="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t>Time </a:t>
            </a:r>
            <a:r>
              <a:rPr lang="de-DE" sz="1500" b="1" dirty="0" err="1" smtClean="0"/>
              <a:t>table</a:t>
            </a:r>
            <a:endParaRPr lang="de-DE" sz="1500" b="1" dirty="0" smtClean="0"/>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38920"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smtClean="0"/>
              <a:t>Friedrich- Schiller- Gymnasium</a:t>
            </a:r>
            <a:endParaRPr lang="en-US"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57141"/>
            <a:ext cx="7344815" cy="3323987"/>
          </a:xfrm>
          <a:prstGeom prst="rect">
            <a:avLst/>
          </a:prstGeom>
          <a:noFill/>
          <a:ln w="9525">
            <a:noFill/>
            <a:miter lim="800000"/>
            <a:headEnd/>
            <a:tailEnd/>
          </a:ln>
        </p:spPr>
        <p:txBody>
          <a:bodyPr wrap="square">
            <a:spAutoFit/>
          </a:bodyPr>
          <a:lstStyle/>
          <a:p>
            <a:pPr>
              <a:spcAft>
                <a:spcPts val="600"/>
              </a:spcAft>
            </a:pPr>
            <a:r>
              <a:rPr lang="en-US" sz="2000" b="1" u="sng" dirty="0"/>
              <a:t>Extracurricular </a:t>
            </a:r>
            <a:r>
              <a:rPr lang="en-US" sz="2000" b="1" u="sng" dirty="0" smtClean="0"/>
              <a:t>Activities</a:t>
            </a:r>
          </a:p>
          <a:p>
            <a:pPr>
              <a:spcAft>
                <a:spcPts val="600"/>
              </a:spcAft>
            </a:pPr>
            <a:r>
              <a:rPr lang="en-US" sz="2000" dirty="0" smtClean="0"/>
              <a:t>In </a:t>
            </a:r>
            <a:r>
              <a:rPr lang="en-US" sz="2000" dirty="0"/>
              <a:t>the afternoons you are able to join various free time activities and clubs at school.</a:t>
            </a:r>
            <a:endParaRPr lang="de-DE" sz="2000" dirty="0"/>
          </a:p>
          <a:p>
            <a:pPr>
              <a:spcAft>
                <a:spcPts val="600"/>
              </a:spcAft>
            </a:pPr>
            <a:r>
              <a:rPr lang="en-US" sz="2000" dirty="0"/>
              <a:t>There are different Sports Clubs such </a:t>
            </a:r>
            <a:r>
              <a:rPr lang="en-US" sz="2000" dirty="0" smtClean="0"/>
              <a:t>as:</a:t>
            </a:r>
          </a:p>
          <a:p>
            <a:pPr marL="542925" indent="-542925">
              <a:spcAft>
                <a:spcPts val="600"/>
              </a:spcAft>
              <a:buFont typeface="Wingdings" pitchFamily="2" charset="2"/>
              <a:buChar char="Ø"/>
            </a:pPr>
            <a:r>
              <a:rPr lang="en-US" sz="2000" dirty="0" smtClean="0"/>
              <a:t>rock climbing</a:t>
            </a:r>
          </a:p>
          <a:p>
            <a:pPr marL="542925" indent="-542925">
              <a:spcAft>
                <a:spcPts val="600"/>
              </a:spcAft>
              <a:buFont typeface="Wingdings" pitchFamily="2" charset="2"/>
              <a:buChar char="Ø"/>
            </a:pPr>
            <a:r>
              <a:rPr lang="en-US" sz="2000" dirty="0" smtClean="0"/>
              <a:t>Volleyball </a:t>
            </a:r>
          </a:p>
          <a:p>
            <a:pPr marL="542925" indent="-542925">
              <a:spcAft>
                <a:spcPts val="600"/>
              </a:spcAft>
              <a:buFont typeface="Wingdings" pitchFamily="2" charset="2"/>
              <a:buChar char="Ø"/>
            </a:pPr>
            <a:r>
              <a:rPr lang="en-US" sz="2000" dirty="0" smtClean="0"/>
              <a:t>Ping-Pong </a:t>
            </a:r>
          </a:p>
          <a:p>
            <a:pPr marL="542925" indent="-542925">
              <a:spcAft>
                <a:spcPts val="600"/>
              </a:spcAft>
              <a:buFont typeface="Wingdings" pitchFamily="2" charset="2"/>
              <a:buChar char="Ø"/>
            </a:pPr>
            <a:r>
              <a:rPr lang="en-US" sz="2000" dirty="0" smtClean="0"/>
              <a:t>Track </a:t>
            </a:r>
            <a:r>
              <a:rPr lang="en-US" sz="2000" dirty="0"/>
              <a:t>&amp; Field</a:t>
            </a:r>
            <a:br>
              <a:rPr lang="en-US" sz="2000" dirty="0"/>
            </a:br>
            <a:endParaRPr lang="en-US" sz="2000" dirty="0" smtClean="0"/>
          </a:p>
        </p:txBody>
      </p:sp>
      <p:sp>
        <p:nvSpPr>
          <p:cNvPr id="11" name="Text Box 6"/>
          <p:cNvSpPr txBox="1">
            <a:spLocks noChangeArrowheads="1"/>
          </p:cNvSpPr>
          <p:nvPr/>
        </p:nvSpPr>
        <p:spPr bwMode="auto">
          <a:xfrm>
            <a:off x="290513" y="1412875"/>
            <a:ext cx="1409040" cy="4448910"/>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t>Extracurricular</a:t>
            </a:r>
            <a:br>
              <a:rPr lang="de-DE" sz="1500" b="1" dirty="0" smtClean="0"/>
            </a:br>
            <a:r>
              <a:rPr lang="de-DE" sz="1500" b="1" dirty="0" err="1" smtClean="0"/>
              <a:t>Activities</a:t>
            </a: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39944"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9941" name="Picture 5" descr="C:\Users\Gudrun\Desktop\P1040103.JPG"/>
          <p:cNvPicPr>
            <a:picLocks noChangeAspect="1" noChangeArrowheads="1"/>
          </p:cNvPicPr>
          <p:nvPr/>
        </p:nvPicPr>
        <p:blipFill>
          <a:blip r:embed="rId5" cstate="print"/>
          <a:srcRect/>
          <a:stretch>
            <a:fillRect/>
          </a:stretch>
        </p:blipFill>
        <p:spPr bwMode="auto">
          <a:xfrm>
            <a:off x="5241032" y="3429000"/>
            <a:ext cx="3648405" cy="2736304"/>
          </a:xfrm>
          <a:prstGeom prst="rect">
            <a:avLst/>
          </a:prstGeom>
          <a:noFill/>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smtClean="0"/>
              <a:t>Friedrich- Schiller- Gymnasium</a:t>
            </a:r>
            <a:endParaRPr lang="en-US"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34495"/>
            <a:ext cx="7344815" cy="2785378"/>
          </a:xfrm>
          <a:prstGeom prst="rect">
            <a:avLst/>
          </a:prstGeom>
          <a:noFill/>
          <a:ln w="9525">
            <a:noFill/>
            <a:miter lim="800000"/>
            <a:headEnd/>
            <a:tailEnd/>
          </a:ln>
        </p:spPr>
        <p:txBody>
          <a:bodyPr wrap="square">
            <a:spAutoFit/>
          </a:bodyPr>
          <a:lstStyle/>
          <a:p>
            <a:pPr>
              <a:spcAft>
                <a:spcPts val="600"/>
              </a:spcAft>
            </a:pPr>
            <a:r>
              <a:rPr lang="en-US" sz="2000" dirty="0"/>
              <a:t>Other Activities are: </a:t>
            </a:r>
            <a:endParaRPr lang="en-US" sz="2000" dirty="0" smtClean="0"/>
          </a:p>
          <a:p>
            <a:pPr marL="628650" indent="-628650">
              <a:spcAft>
                <a:spcPts val="600"/>
              </a:spcAft>
              <a:buFont typeface="Wingdings" pitchFamily="2" charset="2"/>
              <a:buChar char="Ø"/>
            </a:pPr>
            <a:r>
              <a:rPr lang="en-US" sz="2000" dirty="0" smtClean="0"/>
              <a:t>Spanish </a:t>
            </a:r>
          </a:p>
          <a:p>
            <a:pPr marL="628650" indent="-628650">
              <a:spcAft>
                <a:spcPts val="600"/>
              </a:spcAft>
              <a:buFont typeface="Wingdings" pitchFamily="2" charset="2"/>
              <a:buChar char="Ø"/>
            </a:pPr>
            <a:r>
              <a:rPr lang="en-US" sz="2000" dirty="0" smtClean="0"/>
              <a:t>Russian</a:t>
            </a:r>
            <a:r>
              <a:rPr lang="en-US" sz="2000" dirty="0"/>
              <a:t/>
            </a:r>
            <a:br>
              <a:rPr lang="en-US" sz="2000" dirty="0"/>
            </a:br>
            <a:endParaRPr lang="de-DE" sz="2000" dirty="0"/>
          </a:p>
          <a:p>
            <a:r>
              <a:rPr lang="en-US" sz="2000" dirty="0"/>
              <a:t>Most extracurricular activities take place on Thursday afternoons as well as </a:t>
            </a:r>
            <a:r>
              <a:rPr lang="en-US" sz="2000" dirty="0" smtClean="0"/>
              <a:t>on the other </a:t>
            </a:r>
            <a:r>
              <a:rPr lang="en-US" sz="2000" dirty="0"/>
              <a:t>days of the week.</a:t>
            </a:r>
            <a:endParaRPr lang="de-DE" sz="2000" dirty="0"/>
          </a:p>
          <a:p>
            <a:pPr marL="542925" indent="-542925">
              <a:spcAft>
                <a:spcPts val="600"/>
              </a:spcAft>
            </a:pPr>
            <a:r>
              <a:rPr lang="en-US" sz="2000" dirty="0"/>
              <a:t/>
            </a:r>
            <a:br>
              <a:rPr lang="en-US" sz="2000" dirty="0"/>
            </a:br>
            <a:endParaRPr lang="en-US" sz="2000" dirty="0" smtClean="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t>Extracurricular</a:t>
            </a:r>
            <a:br>
              <a:rPr lang="de-DE" sz="1500" b="1" dirty="0" smtClean="0"/>
            </a:br>
            <a:r>
              <a:rPr lang="de-DE" sz="1500" b="1" dirty="0" err="1" smtClean="0"/>
              <a:t>Activities</a:t>
            </a:r>
            <a:endParaRPr lang="de-DE" sz="1500" b="1" dirty="0" smtClean="0"/>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40968"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descr="6633880.jpg"/>
          <p:cNvPicPr>
            <a:picLocks noGrp="1" noChangeAspect="1"/>
          </p:cNvPicPr>
          <p:nvPr>
            <p:ph idx="1"/>
          </p:nvPr>
        </p:nvPicPr>
        <p:blipFill>
          <a:blip r:embed="rId2">
            <a:extLst>
              <a:ext uri="{28A0092B-C50C-407E-A947-70E740481C1C}">
                <a14:useLocalDpi xmlns:a14="http://schemas.microsoft.com/office/drawing/2010/main" val="0"/>
              </a:ext>
            </a:extLst>
          </a:blip>
          <a:srcRect t="-32266" b="-32266"/>
          <a:stretch>
            <a:fillRect/>
          </a:stretch>
        </p:blipFill>
        <p:spPr>
          <a:xfrm>
            <a:off x="2864768" y="908720"/>
            <a:ext cx="4653225" cy="2952328"/>
          </a:xfrm>
        </p:spPr>
      </p:pic>
      <p:sp>
        <p:nvSpPr>
          <p:cNvPr id="10" name="Rechteck 9"/>
          <p:cNvSpPr/>
          <p:nvPr/>
        </p:nvSpPr>
        <p:spPr>
          <a:xfrm>
            <a:off x="1136576" y="2136339"/>
            <a:ext cx="7632848" cy="3970318"/>
          </a:xfrm>
          <a:prstGeom prst="rect">
            <a:avLst/>
          </a:prstGeom>
        </p:spPr>
        <p:txBody>
          <a:bodyPr wrap="square">
            <a:sp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smtClean="0"/>
              <a:t>Haftungsausschluss</a:t>
            </a:r>
            <a:endParaRPr lang="de-DE" dirty="0"/>
          </a:p>
          <a:p>
            <a:endParaRPr lang="de-DE" dirty="0"/>
          </a:p>
          <a:p>
            <a:r>
              <a:rPr lang="de-DE" dirty="0"/>
              <a:t>Dieses Projekt wurde mit Unterstützung der Europäischen Kommission finanziert. Die Verantwortung für den Inhalt dieser Veröffentlichung (Mitteilung) trägt allein der Verfasser; die Kommission haftet nicht für die weitere Verwendung der darin enthaltenen Angaben.</a:t>
            </a:r>
          </a:p>
        </p:txBody>
      </p:sp>
    </p:spTree>
    <p:extLst>
      <p:ext uri="{BB962C8B-B14F-4D97-AF65-F5344CB8AC3E}">
        <p14:creationId xmlns:p14="http://schemas.microsoft.com/office/powerpoint/2010/main" val="981584043"/>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2400" dirty="0" smtClean="0"/>
              <a:t>„</a:t>
            </a:r>
            <a:r>
              <a:rPr lang="en-US" sz="3200" dirty="0" smtClean="0"/>
              <a:t>The town around the school”</a:t>
            </a:r>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028700"/>
            <a:ext cx="7775575" cy="1938992"/>
          </a:xfrm>
          <a:prstGeom prst="rect">
            <a:avLst/>
          </a:prstGeom>
          <a:noFill/>
          <a:ln w="9525">
            <a:noFill/>
            <a:miter lim="800000"/>
            <a:headEnd/>
            <a:tailEnd/>
          </a:ln>
        </p:spPr>
        <p:txBody>
          <a:bodyPr>
            <a:spAutoFit/>
          </a:bodyPr>
          <a:lstStyle/>
          <a:p>
            <a:pPr marL="355600" indent="-355600">
              <a:spcBef>
                <a:spcPts val="1200"/>
              </a:spcBef>
            </a:pPr>
            <a:r>
              <a:rPr lang="de-DE" sz="1600" dirty="0" smtClean="0"/>
              <a:t>„</a:t>
            </a:r>
            <a:r>
              <a:rPr lang="en-US" sz="2000" dirty="0" smtClean="0"/>
              <a:t>The town around the school” is Eisenberg</a:t>
            </a:r>
          </a:p>
          <a:p>
            <a:pPr>
              <a:spcBef>
                <a:spcPts val="1200"/>
              </a:spcBef>
            </a:pPr>
            <a:r>
              <a:rPr lang="en-US" sz="2000" dirty="0" smtClean="0"/>
              <a:t>Eisenberg is a nice town where circa 12.000 inhabitants live.</a:t>
            </a:r>
          </a:p>
          <a:p>
            <a:pPr>
              <a:spcBef>
                <a:spcPts val="1200"/>
              </a:spcBef>
            </a:pPr>
            <a:r>
              <a:rPr lang="en-US" sz="2000" dirty="0" smtClean="0"/>
              <a:t>It is situated in the district of Thuringia and takes in around 25 km².</a:t>
            </a:r>
            <a:br>
              <a:rPr lang="en-US" sz="2000" dirty="0" smtClean="0"/>
            </a:br>
            <a:r>
              <a:rPr lang="en-US" sz="2000" dirty="0" smtClean="0"/>
              <a:t>The town’s history already began in the Stone Age, but Eisenberg got its municipal law in 1274.</a:t>
            </a:r>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t>E</a:t>
            </a:r>
            <a:r>
              <a:rPr lang="de-DE" sz="1500" b="1" dirty="0" err="1" smtClean="0"/>
              <a:t>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algn="l" defTabSz="806450">
              <a:spcBef>
                <a:spcPct val="30000"/>
              </a:spcBef>
              <a:buClr>
                <a:srgbClr val="B2B2B2"/>
              </a:buClr>
              <a:buSzPct val="80000"/>
            </a:pPr>
            <a:endParaRPr lang="de-DE" sz="1500" b="1" dirty="0"/>
          </a:p>
          <a:p>
            <a:pPr algn="l" defTabSz="806450">
              <a:spcBef>
                <a:spcPct val="30000"/>
              </a:spcBef>
              <a:buClr>
                <a:srgbClr val="B2B2B2"/>
              </a:buClr>
              <a:buSzPct val="80000"/>
            </a:pPr>
            <a:endParaRPr lang="de-DE" sz="1400" b="1" dirty="0">
              <a:solidFill>
                <a:schemeClr val="bg1"/>
              </a:solidFill>
            </a:endParaRPr>
          </a:p>
          <a:p>
            <a:pPr algn="l" defTabSz="806450">
              <a:spcBef>
                <a:spcPct val="30000"/>
              </a:spcBef>
              <a:buClr>
                <a:srgbClr val="B2B2B2"/>
              </a:buClr>
              <a:buSzPct val="80000"/>
            </a:pPr>
            <a:r>
              <a:rPr lang="en-GB" sz="1400" dirty="0">
                <a:solidFill>
                  <a:schemeClr val="bg1"/>
                </a:solidFill>
              </a:rPr>
              <a:t/>
            </a:r>
            <a:br>
              <a:rPr lang="en-GB" sz="1400" dirty="0">
                <a:solidFill>
                  <a:schemeClr val="bg1"/>
                </a:solidFill>
              </a:rPr>
            </a:br>
            <a:endParaRPr lang="de-DE" sz="1400" dirty="0">
              <a:solidFill>
                <a:schemeClr val="bg1"/>
              </a:solidFill>
            </a:endParaRPr>
          </a:p>
          <a:p>
            <a:pPr algn="l" defTabSz="806450">
              <a:spcBef>
                <a:spcPct val="30000"/>
              </a:spcBef>
              <a:buClr>
                <a:srgbClr val="B2B2B2"/>
              </a:buClr>
              <a:buSzPct val="80000"/>
              <a:buFont typeface="Wingdings" pitchFamily="2" charset="2"/>
              <a:buNone/>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6152"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Rechteck 14"/>
          <p:cNvSpPr/>
          <p:nvPr/>
        </p:nvSpPr>
        <p:spPr>
          <a:xfrm>
            <a:off x="1944216" y="3197875"/>
            <a:ext cx="4953000" cy="2308324"/>
          </a:xfrm>
          <a:prstGeom prst="rect">
            <a:avLst/>
          </a:prstGeom>
        </p:spPr>
        <p:txBody>
          <a:bodyPr>
            <a:spAutoFit/>
          </a:bodyPr>
          <a:lstStyle/>
          <a:p>
            <a:r>
              <a:rPr lang="en-US" dirty="0"/>
              <a:t>map of </a:t>
            </a:r>
            <a:r>
              <a:rPr lang="en-US" dirty="0" smtClean="0"/>
              <a:t>Germany:</a:t>
            </a:r>
          </a:p>
          <a:p>
            <a:endParaRPr lang="en-US" dirty="0" smtClean="0"/>
          </a:p>
          <a:p>
            <a:endParaRPr lang="en-US" dirty="0"/>
          </a:p>
          <a:p>
            <a:pPr>
              <a:tabLst>
                <a:tab pos="2333625" algn="l"/>
              </a:tabLst>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the </a:t>
            </a:r>
            <a:r>
              <a:rPr lang="en-US" dirty="0"/>
              <a:t>red point shows the </a:t>
            </a:r>
            <a:r>
              <a:rPr lang="en-US" dirty="0" smtClean="0"/>
              <a:t>	position of </a:t>
            </a:r>
            <a:r>
              <a:rPr lang="en-US" dirty="0"/>
              <a:t>Eisenberg</a:t>
            </a:r>
            <a:endParaRPr lang="de-DE" dirty="0"/>
          </a:p>
        </p:txBody>
      </p:sp>
      <p:pic>
        <p:nvPicPr>
          <p:cNvPr id="16" name="Grafik 15" descr="http://www.shk.shuttle.de/shk/gym-eis/design/bilder/projekte_china_broschuere/05.jpg"/>
          <p:cNvPicPr>
            <a:picLocks noChangeAspect="1"/>
          </p:cNvPicPr>
          <p:nvPr/>
        </p:nvPicPr>
        <p:blipFill>
          <a:blip r:embed="rId5" cstate="print"/>
          <a:srcRect/>
          <a:stretch>
            <a:fillRect/>
          </a:stretch>
        </p:blipFill>
        <p:spPr bwMode="auto">
          <a:xfrm>
            <a:off x="2000672" y="3645023"/>
            <a:ext cx="2304256" cy="2988489"/>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2400" dirty="0" smtClean="0"/>
              <a:t>„</a:t>
            </a:r>
            <a:r>
              <a:rPr lang="en-US" sz="3200" dirty="0" smtClean="0"/>
              <a:t>The town around the school”</a:t>
            </a:r>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5" y="1240299"/>
            <a:ext cx="5400599" cy="4708981"/>
          </a:xfrm>
          <a:prstGeom prst="rect">
            <a:avLst/>
          </a:prstGeom>
          <a:noFill/>
          <a:ln w="9525">
            <a:noFill/>
            <a:miter lim="800000"/>
            <a:headEnd/>
            <a:tailEnd/>
          </a:ln>
        </p:spPr>
        <p:txBody>
          <a:bodyPr wrap="square">
            <a:spAutoFit/>
          </a:bodyPr>
          <a:lstStyle/>
          <a:p>
            <a:pPr>
              <a:spcBef>
                <a:spcPts val="1200"/>
              </a:spcBef>
            </a:pPr>
            <a:r>
              <a:rPr lang="en-US" sz="2000" dirty="0" smtClean="0"/>
              <a:t>At </a:t>
            </a:r>
            <a:r>
              <a:rPr lang="en-US" sz="2000" dirty="0"/>
              <a:t>the marketplace of Eisenberg can be seen </a:t>
            </a:r>
            <a:r>
              <a:rPr lang="en-US" sz="2000" dirty="0" smtClean="0"/>
              <a:t>a fountain </a:t>
            </a:r>
            <a:r>
              <a:rPr lang="en-US" sz="2000" dirty="0"/>
              <a:t>with a human figure standing on it, it’s a black </a:t>
            </a:r>
            <a:r>
              <a:rPr lang="en-US" sz="2000" dirty="0" smtClean="0"/>
              <a:t>Moor.</a:t>
            </a:r>
          </a:p>
          <a:p>
            <a:pPr>
              <a:spcBef>
                <a:spcPts val="1200"/>
              </a:spcBef>
            </a:pPr>
            <a:r>
              <a:rPr lang="en-US" sz="2000" dirty="0" smtClean="0"/>
              <a:t>He </a:t>
            </a:r>
            <a:r>
              <a:rPr lang="en-US" sz="2000" dirty="0"/>
              <a:t>symbolizes the connection to Eisenberg’s legend which </a:t>
            </a:r>
            <a:r>
              <a:rPr lang="en-US" sz="2000" dirty="0" smtClean="0"/>
              <a:t>tells that </a:t>
            </a:r>
            <a:r>
              <a:rPr lang="en-US" sz="2000" dirty="0"/>
              <a:t>this black </a:t>
            </a:r>
            <a:r>
              <a:rPr lang="en-US" sz="2000" dirty="0" smtClean="0"/>
              <a:t>Moor </a:t>
            </a:r>
            <a:r>
              <a:rPr lang="en-US" sz="2000" dirty="0"/>
              <a:t>was a </a:t>
            </a:r>
            <a:r>
              <a:rPr lang="en-US" sz="2000" dirty="0" smtClean="0"/>
              <a:t>butler.</a:t>
            </a:r>
            <a:br>
              <a:rPr lang="en-US" sz="2000" dirty="0" smtClean="0"/>
            </a:br>
            <a:r>
              <a:rPr lang="en-US" sz="2000" dirty="0" smtClean="0"/>
              <a:t>He </a:t>
            </a:r>
            <a:r>
              <a:rPr lang="en-US" sz="2000" dirty="0"/>
              <a:t>should be to blame for the miss of the earl’s woman’s </a:t>
            </a:r>
            <a:r>
              <a:rPr lang="en-US" sz="2000" dirty="0" smtClean="0"/>
              <a:t>necklace.</a:t>
            </a:r>
          </a:p>
          <a:p>
            <a:pPr>
              <a:spcBef>
                <a:spcPts val="1200"/>
              </a:spcBef>
            </a:pPr>
            <a:r>
              <a:rPr lang="en-US" sz="2000" dirty="0" smtClean="0"/>
              <a:t>Because </a:t>
            </a:r>
            <a:r>
              <a:rPr lang="en-US" sz="2000" dirty="0"/>
              <a:t>of that he should be killed but some moments before this should be done the countess found her </a:t>
            </a:r>
            <a:r>
              <a:rPr lang="en-US" sz="2000" dirty="0" err="1"/>
              <a:t>jewellery</a:t>
            </a:r>
            <a:r>
              <a:rPr lang="en-US" sz="2000" dirty="0"/>
              <a:t> again and could avoid the butler’s </a:t>
            </a:r>
            <a:r>
              <a:rPr lang="en-US" sz="2000" dirty="0" smtClean="0"/>
              <a:t>killing.</a:t>
            </a:r>
            <a:br>
              <a:rPr lang="en-US" sz="2000" dirty="0" smtClean="0"/>
            </a:br>
            <a:r>
              <a:rPr lang="en-US" sz="2000" dirty="0" smtClean="0"/>
              <a:t>He </a:t>
            </a:r>
            <a:r>
              <a:rPr lang="en-US" sz="2000" dirty="0"/>
              <a:t>got his freedom and didn’t have to live there any longer.</a:t>
            </a:r>
            <a:endParaRPr lang="en-US" sz="2000" dirty="0" smtClean="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8200"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 name="Grafik 8" descr="Unbenannt m.png"/>
          <p:cNvPicPr>
            <a:picLocks noChangeAspect="1"/>
          </p:cNvPicPr>
          <p:nvPr/>
        </p:nvPicPr>
        <p:blipFill>
          <a:blip r:embed="rId5" cstate="print"/>
          <a:stretch>
            <a:fillRect/>
          </a:stretch>
        </p:blipFill>
        <p:spPr>
          <a:xfrm>
            <a:off x="7313371" y="1765372"/>
            <a:ext cx="2392157" cy="3607844"/>
          </a:xfrm>
          <a:prstGeom prst="rect">
            <a:avLst/>
          </a:prstGeom>
        </p:spPr>
      </p:pic>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2400" dirty="0" smtClean="0"/>
              <a:t>„</a:t>
            </a:r>
            <a:r>
              <a:rPr lang="en-US" sz="3200" dirty="0" smtClean="0"/>
              <a:t>The town around the school”</a:t>
            </a:r>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40299"/>
            <a:ext cx="7344815" cy="2785378"/>
          </a:xfrm>
          <a:prstGeom prst="rect">
            <a:avLst/>
          </a:prstGeom>
          <a:noFill/>
          <a:ln w="9525">
            <a:noFill/>
            <a:miter lim="800000"/>
            <a:headEnd/>
            <a:tailEnd/>
          </a:ln>
        </p:spPr>
        <p:txBody>
          <a:bodyPr wrap="square">
            <a:spAutoFit/>
          </a:bodyPr>
          <a:lstStyle/>
          <a:p>
            <a:pPr>
              <a:spcAft>
                <a:spcPts val="600"/>
              </a:spcAft>
            </a:pPr>
            <a:r>
              <a:rPr lang="en-US" sz="2000" dirty="0" smtClean="0"/>
              <a:t>Otto </a:t>
            </a:r>
            <a:r>
              <a:rPr lang="en-US" sz="2000" dirty="0" err="1"/>
              <a:t>der</a:t>
            </a:r>
            <a:r>
              <a:rPr lang="en-US" sz="2000" dirty="0"/>
              <a:t> </a:t>
            </a:r>
            <a:r>
              <a:rPr lang="en-US" sz="2000" dirty="0" err="1"/>
              <a:t>Reiche</a:t>
            </a:r>
            <a:r>
              <a:rPr lang="en-US" sz="2000" dirty="0"/>
              <a:t> let build a castle in 1174. </a:t>
            </a:r>
            <a:endParaRPr lang="en-US" sz="2000" dirty="0" smtClean="0"/>
          </a:p>
          <a:p>
            <a:pPr>
              <a:spcAft>
                <a:spcPts val="600"/>
              </a:spcAft>
            </a:pPr>
            <a:r>
              <a:rPr lang="en-US" sz="2000" dirty="0" smtClean="0"/>
              <a:t>After </a:t>
            </a:r>
            <a:r>
              <a:rPr lang="en-US" sz="2000" dirty="0"/>
              <a:t>many years and much destruction it got a church and was rebuilt in 1676 by the duke Christian. </a:t>
            </a:r>
            <a:endParaRPr lang="en-US" sz="2000" dirty="0" smtClean="0"/>
          </a:p>
          <a:p>
            <a:pPr>
              <a:spcAft>
                <a:spcPts val="600"/>
              </a:spcAft>
            </a:pPr>
            <a:r>
              <a:rPr lang="en-US" sz="2000" dirty="0" smtClean="0"/>
              <a:t>So </a:t>
            </a:r>
            <a:r>
              <a:rPr lang="en-US" sz="2000" dirty="0"/>
              <a:t>there was one of the most beautiful baroques churches of Thuringia. </a:t>
            </a:r>
            <a:br>
              <a:rPr lang="en-US" sz="2000" dirty="0"/>
            </a:br>
            <a:r>
              <a:rPr lang="en-US" sz="2000" dirty="0"/>
              <a:t>The building is a typical protestant one and inside there are high decorated walls and galleries</a:t>
            </a:r>
            <a:r>
              <a:rPr lang="en-US" sz="2000" dirty="0" smtClean="0"/>
              <a:t>.</a:t>
            </a:r>
          </a:p>
          <a:p>
            <a:r>
              <a:rPr lang="en-US" sz="2000" dirty="0" smtClean="0"/>
              <a:t> </a:t>
            </a:r>
            <a:endParaRPr lang="de-DE" sz="2000" dirty="0"/>
          </a:p>
        </p:txBody>
      </p:sp>
      <p:sp>
        <p:nvSpPr>
          <p:cNvPr id="11" name="Text Box 6"/>
          <p:cNvSpPr txBox="1">
            <a:spLocks noChangeArrowheads="1"/>
          </p:cNvSpPr>
          <p:nvPr/>
        </p:nvSpPr>
        <p:spPr bwMode="auto">
          <a:xfrm>
            <a:off x="290513" y="1412875"/>
            <a:ext cx="1409040" cy="5029069"/>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smtClean="0">
              <a:solidFill>
                <a:schemeClr val="bg1"/>
              </a:solidFill>
            </a:endParaRPr>
          </a:p>
          <a:p>
            <a:pPr algn="l" defTabSz="806450">
              <a:spcBef>
                <a:spcPct val="30000"/>
              </a:spcBef>
              <a:buClr>
                <a:srgbClr val="B2B2B2"/>
              </a:buClr>
              <a:buSzPct val="80000"/>
              <a:buFont typeface="Wingdings" pitchFamily="2" charset="2"/>
              <a:buNone/>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9224"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5" name="Grafik 14" descr="imagesC4I5EN9C.jpg"/>
          <p:cNvPicPr>
            <a:picLocks noChangeAspect="1"/>
          </p:cNvPicPr>
          <p:nvPr/>
        </p:nvPicPr>
        <p:blipFill>
          <a:blip r:embed="rId5" cstate="print"/>
          <a:stretch>
            <a:fillRect/>
          </a:stretch>
        </p:blipFill>
        <p:spPr>
          <a:xfrm>
            <a:off x="6609184" y="4437112"/>
            <a:ext cx="2781948" cy="1811268"/>
          </a:xfrm>
          <a:prstGeom prst="rect">
            <a:avLst/>
          </a:prstGeom>
        </p:spPr>
      </p:pic>
      <p:pic>
        <p:nvPicPr>
          <p:cNvPr id="16" name="Grafik 15" descr="Unbenannt 3.png"/>
          <p:cNvPicPr>
            <a:picLocks noChangeAspect="1"/>
          </p:cNvPicPr>
          <p:nvPr/>
        </p:nvPicPr>
        <p:blipFill>
          <a:blip r:embed="rId6" cstate="print"/>
          <a:stretch>
            <a:fillRect/>
          </a:stretch>
        </p:blipFill>
        <p:spPr>
          <a:xfrm>
            <a:off x="2432720" y="3645024"/>
            <a:ext cx="3816424" cy="2858634"/>
          </a:xfrm>
          <a:prstGeom prst="rect">
            <a:avLst/>
          </a:prstGeom>
        </p:spPr>
      </p:pic>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2400" dirty="0" smtClean="0"/>
              <a:t>„</a:t>
            </a:r>
            <a:r>
              <a:rPr lang="en-US" sz="3200" dirty="0" smtClean="0"/>
              <a:t>The town around the school”</a:t>
            </a:r>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40299"/>
            <a:ext cx="7344815" cy="2092881"/>
          </a:xfrm>
          <a:prstGeom prst="rect">
            <a:avLst/>
          </a:prstGeom>
          <a:noFill/>
          <a:ln w="9525">
            <a:noFill/>
            <a:miter lim="800000"/>
            <a:headEnd/>
            <a:tailEnd/>
          </a:ln>
        </p:spPr>
        <p:txBody>
          <a:bodyPr wrap="square">
            <a:spAutoFit/>
          </a:bodyPr>
          <a:lstStyle/>
          <a:p>
            <a:pPr>
              <a:spcAft>
                <a:spcPts val="600"/>
              </a:spcAft>
            </a:pPr>
            <a:endParaRPr lang="en-US" sz="2000" dirty="0" smtClean="0"/>
          </a:p>
          <a:p>
            <a:pPr>
              <a:spcAft>
                <a:spcPts val="600"/>
              </a:spcAft>
            </a:pPr>
            <a:r>
              <a:rPr lang="en-US" sz="2000" dirty="0" smtClean="0"/>
              <a:t>For </a:t>
            </a:r>
            <a:r>
              <a:rPr lang="en-US" sz="2000" dirty="0"/>
              <a:t>those who want to relax, they can discover Eisenberg’s </a:t>
            </a:r>
            <a:r>
              <a:rPr lang="en-US" sz="2000" dirty="0" err="1" smtClean="0"/>
              <a:t>Mühltal</a:t>
            </a:r>
            <a:r>
              <a:rPr lang="en-US" sz="2000" dirty="0" smtClean="0"/>
              <a:t>.</a:t>
            </a:r>
          </a:p>
          <a:p>
            <a:pPr>
              <a:spcAft>
                <a:spcPts val="600"/>
              </a:spcAft>
            </a:pPr>
            <a:r>
              <a:rPr lang="en-US" sz="2000" dirty="0" smtClean="0"/>
              <a:t>In </a:t>
            </a:r>
            <a:r>
              <a:rPr lang="en-US" sz="2000" dirty="0"/>
              <a:t>this valley of mills the great smell of the forest can be enjoyed and one of the many nice mills can be entered to have a break.</a:t>
            </a:r>
            <a:r>
              <a:rPr lang="en-US" sz="2000" dirty="0" smtClean="0"/>
              <a:t> </a:t>
            </a:r>
            <a:endParaRPr lang="de-DE" sz="2000" dirty="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10248"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 name="Rechteck 19"/>
          <p:cNvSpPr/>
          <p:nvPr/>
        </p:nvSpPr>
        <p:spPr>
          <a:xfrm>
            <a:off x="4016896" y="6228020"/>
            <a:ext cx="3352200" cy="369332"/>
          </a:xfrm>
          <a:prstGeom prst="rect">
            <a:avLst/>
          </a:prstGeom>
        </p:spPr>
        <p:txBody>
          <a:bodyPr wrap="none">
            <a:spAutoFit/>
          </a:bodyPr>
          <a:lstStyle/>
          <a:p>
            <a:r>
              <a:rPr lang="en-US" dirty="0"/>
              <a:t>some of the mills </a:t>
            </a:r>
            <a:r>
              <a:rPr lang="en-US" dirty="0" smtClean="0"/>
              <a:t>in the </a:t>
            </a:r>
            <a:r>
              <a:rPr lang="en-US" dirty="0" err="1"/>
              <a:t>Mühltal</a:t>
            </a:r>
            <a:endParaRPr lang="de-DE" dirty="0"/>
          </a:p>
        </p:txBody>
      </p:sp>
      <p:pic>
        <p:nvPicPr>
          <p:cNvPr id="13" name="Grafik 12" descr="ausflugsziele_wanderweg_muehltal.jpg"/>
          <p:cNvPicPr>
            <a:picLocks noChangeAspect="1"/>
          </p:cNvPicPr>
          <p:nvPr/>
        </p:nvPicPr>
        <p:blipFill>
          <a:blip r:embed="rId5" cstate="print"/>
          <a:stretch>
            <a:fillRect/>
          </a:stretch>
        </p:blipFill>
        <p:spPr>
          <a:xfrm>
            <a:off x="5097016" y="3405173"/>
            <a:ext cx="3744416" cy="1465672"/>
          </a:xfrm>
          <a:prstGeom prst="rect">
            <a:avLst/>
          </a:prstGeom>
        </p:spPr>
      </p:pic>
      <p:pic>
        <p:nvPicPr>
          <p:cNvPr id="14" name="Grafik 13" descr="a_Ansicht2.gif"/>
          <p:cNvPicPr>
            <a:picLocks noChangeAspect="1"/>
          </p:cNvPicPr>
          <p:nvPr/>
        </p:nvPicPr>
        <p:blipFill>
          <a:blip r:embed="rId6" cstate="print"/>
          <a:stretch>
            <a:fillRect/>
          </a:stretch>
        </p:blipFill>
        <p:spPr>
          <a:xfrm>
            <a:off x="5673080" y="4941167"/>
            <a:ext cx="2808312" cy="1228043"/>
          </a:xfrm>
          <a:prstGeom prst="rect">
            <a:avLst/>
          </a:prstGeom>
        </p:spPr>
      </p:pic>
      <p:pic>
        <p:nvPicPr>
          <p:cNvPr id="15" name="Grafik 14" descr="slider_Meuschkensmuehle.jpg"/>
          <p:cNvPicPr>
            <a:picLocks noChangeAspect="1"/>
          </p:cNvPicPr>
          <p:nvPr/>
        </p:nvPicPr>
        <p:blipFill>
          <a:blip r:embed="rId7" cstate="print"/>
          <a:stretch>
            <a:fillRect/>
          </a:stretch>
        </p:blipFill>
        <p:spPr>
          <a:xfrm>
            <a:off x="2000672" y="5013176"/>
            <a:ext cx="3331454" cy="1152128"/>
          </a:xfrm>
          <a:prstGeom prst="rect">
            <a:avLst/>
          </a:prstGeom>
        </p:spPr>
      </p:pic>
      <p:pic>
        <p:nvPicPr>
          <p:cNvPr id="16" name="Grafik 15" descr="imagesXVVBFFSL.jpg"/>
          <p:cNvPicPr>
            <a:picLocks noChangeAspect="1"/>
          </p:cNvPicPr>
          <p:nvPr/>
        </p:nvPicPr>
        <p:blipFill>
          <a:blip r:embed="rId8" cstate="print"/>
          <a:stretch>
            <a:fillRect/>
          </a:stretch>
        </p:blipFill>
        <p:spPr>
          <a:xfrm>
            <a:off x="2000671" y="3429000"/>
            <a:ext cx="2580287" cy="1440160"/>
          </a:xfrm>
          <a:prstGeom prst="rect">
            <a:avLst/>
          </a:prstGeom>
        </p:spPr>
      </p:pic>
    </p:spTree>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err="1" smtClean="0"/>
              <a:t>Famous</a:t>
            </a:r>
            <a:r>
              <a:rPr lang="de-DE" sz="3200" dirty="0" smtClean="0"/>
              <a:t> </a:t>
            </a:r>
            <a:r>
              <a:rPr lang="de-DE" sz="3200" dirty="0" err="1" smtClean="0"/>
              <a:t>people</a:t>
            </a:r>
            <a:r>
              <a:rPr lang="de-DE" sz="3200" dirty="0" smtClean="0"/>
              <a:t> </a:t>
            </a:r>
            <a:r>
              <a:rPr lang="de-DE" sz="3200" dirty="0" err="1" smtClean="0"/>
              <a:t>of</a:t>
            </a:r>
            <a:r>
              <a:rPr lang="de-DE" sz="3200" dirty="0" smtClean="0"/>
              <a:t> Eisenberg</a:t>
            </a:r>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40299"/>
            <a:ext cx="7344815" cy="1323439"/>
          </a:xfrm>
          <a:prstGeom prst="rect">
            <a:avLst/>
          </a:prstGeom>
          <a:noFill/>
          <a:ln w="9525">
            <a:noFill/>
            <a:miter lim="800000"/>
            <a:headEnd/>
            <a:tailEnd/>
          </a:ln>
        </p:spPr>
        <p:txBody>
          <a:bodyPr wrap="square">
            <a:spAutoFit/>
          </a:bodyPr>
          <a:lstStyle/>
          <a:p>
            <a:r>
              <a:rPr lang="en-US" sz="2000" dirty="0" smtClean="0"/>
              <a:t>Milo </a:t>
            </a:r>
            <a:r>
              <a:rPr lang="en-US" sz="2000" dirty="0" err="1" smtClean="0"/>
              <a:t>Barus</a:t>
            </a:r>
            <a:r>
              <a:rPr lang="en-US" sz="2000" dirty="0" smtClean="0"/>
              <a:t>:</a:t>
            </a:r>
          </a:p>
          <a:p>
            <a:r>
              <a:rPr lang="en-US" sz="2000" dirty="0" smtClean="0"/>
              <a:t>he was the strongest man of the world.</a:t>
            </a:r>
            <a:endParaRPr lang="de-DE" sz="2000" dirty="0" smtClean="0"/>
          </a:p>
          <a:p>
            <a:r>
              <a:rPr lang="en-US" sz="2000" dirty="0" err="1" smtClean="0"/>
              <a:t>Barus</a:t>
            </a:r>
            <a:r>
              <a:rPr lang="en-US" sz="2000" dirty="0" smtClean="0"/>
              <a:t> was able to carry horses, to lift elephants and to tear books.</a:t>
            </a:r>
            <a:endParaRPr lang="de-DE" sz="2000" dirty="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t>Famous</a:t>
            </a:r>
            <a:r>
              <a:rPr lang="de-DE" sz="1500" b="1" dirty="0" smtClean="0"/>
              <a:t> </a:t>
            </a:r>
            <a:r>
              <a:rPr lang="de-DE" sz="1500" b="1" dirty="0" err="1" smtClean="0"/>
              <a:t>people</a:t>
            </a:r>
            <a:endParaRPr lang="de-DE" sz="1500" b="1" dirty="0" smtClean="0"/>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41992"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 name="Grafik 12" descr="http://www.milobarus.de/images/milobaruspferdaufleiterfarbig50.jpg"/>
          <p:cNvPicPr/>
          <p:nvPr/>
        </p:nvPicPr>
        <p:blipFill>
          <a:blip r:embed="rId5" cstate="print"/>
          <a:srcRect/>
          <a:stretch>
            <a:fillRect/>
          </a:stretch>
        </p:blipFill>
        <p:spPr bwMode="auto">
          <a:xfrm>
            <a:off x="3642360" y="2780928"/>
            <a:ext cx="2621280" cy="373380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err="1" smtClean="0"/>
              <a:t>Famous</a:t>
            </a:r>
            <a:r>
              <a:rPr lang="de-DE" sz="3200" dirty="0" smtClean="0"/>
              <a:t> </a:t>
            </a:r>
            <a:r>
              <a:rPr lang="de-DE" sz="3200" dirty="0" err="1" smtClean="0"/>
              <a:t>people</a:t>
            </a:r>
            <a:r>
              <a:rPr lang="de-DE" sz="3200" dirty="0" smtClean="0"/>
              <a:t> </a:t>
            </a:r>
            <a:r>
              <a:rPr lang="de-DE" sz="3200" dirty="0" err="1" smtClean="0"/>
              <a:t>of</a:t>
            </a:r>
            <a:r>
              <a:rPr lang="de-DE" sz="3200" dirty="0" smtClean="0"/>
              <a:t> Eisenberg</a:t>
            </a:r>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1240299"/>
            <a:ext cx="7344815" cy="1323439"/>
          </a:xfrm>
          <a:prstGeom prst="rect">
            <a:avLst/>
          </a:prstGeom>
          <a:noFill/>
          <a:ln w="9525">
            <a:noFill/>
            <a:miter lim="800000"/>
            <a:headEnd/>
            <a:tailEnd/>
          </a:ln>
        </p:spPr>
        <p:txBody>
          <a:bodyPr wrap="square">
            <a:spAutoFit/>
          </a:bodyPr>
          <a:lstStyle/>
          <a:p>
            <a:r>
              <a:rPr lang="en-US" sz="2000" dirty="0" smtClean="0"/>
              <a:t>Another man who is famous for Eisenberg and also well known is </a:t>
            </a:r>
            <a:r>
              <a:rPr lang="en-US" sz="2000" dirty="0" err="1" smtClean="0"/>
              <a:t>Gunther</a:t>
            </a:r>
            <a:r>
              <a:rPr lang="en-US" sz="2000" dirty="0" smtClean="0"/>
              <a:t> </a:t>
            </a:r>
            <a:r>
              <a:rPr lang="en-US" sz="2000" dirty="0" err="1" smtClean="0"/>
              <a:t>Emmerlich</a:t>
            </a:r>
            <a:r>
              <a:rPr lang="en-US" sz="2000" dirty="0" smtClean="0"/>
              <a:t>.</a:t>
            </a:r>
            <a:endParaRPr lang="de-DE" sz="2000" dirty="0" smtClean="0"/>
          </a:p>
          <a:p>
            <a:r>
              <a:rPr lang="en-US" sz="2000" dirty="0" smtClean="0"/>
              <a:t>He belongs to the world of opera. Since twenty years he is part of the </a:t>
            </a:r>
            <a:r>
              <a:rPr lang="en-US" sz="2000" dirty="0" err="1" smtClean="0"/>
              <a:t>Semper</a:t>
            </a:r>
            <a:r>
              <a:rPr lang="en-US" sz="2000" dirty="0" smtClean="0"/>
              <a:t> Opera House.</a:t>
            </a:r>
            <a:endParaRPr lang="de-DE" sz="2000" dirty="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t>Famous</a:t>
            </a:r>
            <a:r>
              <a:rPr lang="de-DE" sz="1500" b="1" dirty="0" smtClean="0"/>
              <a:t> </a:t>
            </a:r>
            <a:r>
              <a:rPr lang="de-DE" sz="1500" b="1" dirty="0" err="1" smtClean="0"/>
              <a:t>people</a:t>
            </a:r>
            <a:endParaRPr lang="de-DE" sz="1500" b="1" dirty="0" smtClean="0"/>
          </a:p>
          <a:p>
            <a:pPr defTabSz="806450">
              <a:spcBef>
                <a:spcPct val="30000"/>
              </a:spcBef>
              <a:buClr>
                <a:srgbClr val="B2B2B2"/>
              </a:buClr>
              <a:buSzPct val="80000"/>
            </a:pPr>
            <a:r>
              <a:rPr lang="de-DE" sz="1500" b="1" dirty="0" err="1" smtClean="0">
                <a:solidFill>
                  <a:schemeClr val="bg1"/>
                </a:solidFill>
              </a:rPr>
              <a:t>Thuringian</a:t>
            </a:r>
            <a:r>
              <a:rPr lang="de-DE" sz="1500" b="1" dirty="0" smtClean="0">
                <a:solidFill>
                  <a:schemeClr val="bg1"/>
                </a:solidFill>
              </a:rPr>
              <a:t> </a:t>
            </a:r>
            <a:br>
              <a:rPr lang="de-DE" sz="1500" b="1" dirty="0" smtClean="0">
                <a:solidFill>
                  <a:schemeClr val="bg1"/>
                </a:solidFill>
              </a:rPr>
            </a:br>
            <a:r>
              <a:rPr lang="de-DE" sz="1500" b="1" dirty="0" err="1" smtClean="0">
                <a:solidFill>
                  <a:schemeClr val="bg1"/>
                </a:solidFill>
              </a:rPr>
              <a:t>Dishes</a:t>
            </a:r>
            <a:endParaRPr lang="de-DE" sz="1500" b="1" dirty="0" smtClean="0">
              <a:solidFill>
                <a:schemeClr val="bg1"/>
              </a:solidFill>
            </a:endParaRPr>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43016"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 name="Grafik 8" descr="http://t1.gstatic.com/images?q=tbn:ANd9GcRZCk8dj994FFkbEeCKH-39kinHq9pvm9ptmLvXzg_TdtnZSKJP">
            <a:hlinkClick r:id="rId5"/>
          </p:cNvPr>
          <p:cNvPicPr/>
          <p:nvPr/>
        </p:nvPicPr>
        <p:blipFill>
          <a:blip r:embed="rId6" cstate="print"/>
          <a:srcRect/>
          <a:stretch>
            <a:fillRect/>
          </a:stretch>
        </p:blipFill>
        <p:spPr bwMode="auto">
          <a:xfrm>
            <a:off x="2952328" y="3167980"/>
            <a:ext cx="4953000" cy="278130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err="1" smtClean="0"/>
              <a:t>Thuringian</a:t>
            </a:r>
            <a:r>
              <a:rPr lang="de-DE" sz="3200" dirty="0" smtClean="0"/>
              <a:t> </a:t>
            </a:r>
            <a:r>
              <a:rPr lang="de-DE" sz="3200" dirty="0" err="1" smtClean="0"/>
              <a:t>Dishes</a:t>
            </a:r>
            <a:endParaRPr lang="de-DE"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2001034"/>
            <a:ext cx="7344815" cy="707886"/>
          </a:xfrm>
          <a:prstGeom prst="rect">
            <a:avLst/>
          </a:prstGeom>
          <a:noFill/>
          <a:ln w="9525">
            <a:noFill/>
            <a:miter lim="800000"/>
            <a:headEnd/>
            <a:tailEnd/>
          </a:ln>
        </p:spPr>
        <p:txBody>
          <a:bodyPr wrap="square">
            <a:spAutoFit/>
          </a:bodyPr>
          <a:lstStyle/>
          <a:p>
            <a:r>
              <a:rPr lang="en-US" sz="2000" dirty="0" err="1" smtClean="0"/>
              <a:t>Thuringian</a:t>
            </a:r>
            <a:r>
              <a:rPr lang="en-US" sz="2000" dirty="0" smtClean="0"/>
              <a:t> dumplings (made of potatoes) and roasted pork or beef is a quite common meal on Sundays.</a:t>
            </a:r>
            <a:endParaRPr lang="de-DE" sz="2000" dirty="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t>Thuringian</a:t>
            </a:r>
            <a:r>
              <a:rPr lang="de-DE" sz="1500" b="1" dirty="0" smtClean="0"/>
              <a:t> </a:t>
            </a:r>
            <a:br>
              <a:rPr lang="de-DE" sz="1500" b="1" dirty="0" smtClean="0"/>
            </a:br>
            <a:r>
              <a:rPr lang="de-DE" sz="1500" b="1" dirty="0" err="1" smtClean="0"/>
              <a:t>Dishes</a:t>
            </a:r>
            <a:endParaRPr lang="de-DE" sz="1500" b="1" dirty="0" smtClean="0"/>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44040"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 name="irc_ilrp_i" descr="http://t0.gstatic.com/images?q=tbn:ANd9GcR5LvSzpvXbTtFHYh0jQ7STvW13ZG5XraXMCLyKqyStGRYz6RmHQA">
            <a:hlinkClick r:id="rId5"/>
          </p:cNvPr>
          <p:cNvPicPr>
            <a:picLocks noChangeAspect="1"/>
          </p:cNvPicPr>
          <p:nvPr/>
        </p:nvPicPr>
        <p:blipFill>
          <a:blip r:embed="rId6" cstate="print"/>
          <a:srcRect/>
          <a:stretch>
            <a:fillRect/>
          </a:stretch>
        </p:blipFill>
        <p:spPr bwMode="auto">
          <a:xfrm>
            <a:off x="3032786" y="3140968"/>
            <a:ext cx="3840427" cy="288032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5"/>
          <p:cNvSpPr>
            <a:spLocks noChangeArrowheads="1"/>
          </p:cNvSpPr>
          <p:nvPr/>
        </p:nvSpPr>
        <p:spPr bwMode="gray">
          <a:xfrm>
            <a:off x="193675" y="152400"/>
            <a:ext cx="9525000" cy="828328"/>
          </a:xfrm>
          <a:prstGeom prst="rect">
            <a:avLst/>
          </a:prstGeom>
          <a:solidFill>
            <a:schemeClr val="accent1"/>
          </a:solidFill>
          <a:ln w="9525" algn="ctr">
            <a:noFill/>
            <a:miter lim="800000"/>
            <a:headEnd/>
            <a:tailEnd/>
          </a:ln>
        </p:spPr>
        <p:txBody>
          <a:bodyPr wrap="none" lIns="0" tIns="0" rIns="0" bIns="0" anchor="ctr"/>
          <a:lstStyle/>
          <a:p>
            <a:endParaRPr lang="de-DE"/>
          </a:p>
        </p:txBody>
      </p:sp>
      <p:sp>
        <p:nvSpPr>
          <p:cNvPr id="5" name="Rectangle 2"/>
          <p:cNvSpPr>
            <a:spLocks noGrp="1" noChangeArrowheads="1"/>
          </p:cNvSpPr>
          <p:nvPr>
            <p:ph type="title"/>
          </p:nvPr>
        </p:nvSpPr>
        <p:spPr>
          <a:xfrm>
            <a:off x="200472" y="208062"/>
            <a:ext cx="8640960" cy="628650"/>
          </a:xfrm>
        </p:spPr>
        <p:txBody>
          <a:bodyPr anchor="ctr" anchorCtr="0"/>
          <a:lstStyle/>
          <a:p>
            <a:pPr marL="355600" indent="-355600" algn="ctr">
              <a:spcBef>
                <a:spcPts val="1200"/>
              </a:spcBef>
            </a:pPr>
            <a:r>
              <a:rPr lang="de-DE" sz="3200" dirty="0" err="1" smtClean="0"/>
              <a:t>Thuringian</a:t>
            </a:r>
            <a:r>
              <a:rPr lang="de-DE" sz="3200" dirty="0" smtClean="0"/>
              <a:t> </a:t>
            </a:r>
            <a:r>
              <a:rPr lang="de-DE" sz="3200" dirty="0" err="1" smtClean="0"/>
              <a:t>Dishes</a:t>
            </a:r>
            <a:endParaRPr lang="de-DE" sz="3200" dirty="0" smtClean="0"/>
          </a:p>
        </p:txBody>
      </p:sp>
      <p:sp>
        <p:nvSpPr>
          <p:cNvPr id="6" name="Rectangle 125"/>
          <p:cNvSpPr>
            <a:spLocks noChangeArrowheads="1"/>
          </p:cNvSpPr>
          <p:nvPr/>
        </p:nvSpPr>
        <p:spPr bwMode="gray">
          <a:xfrm>
            <a:off x="187325" y="1066800"/>
            <a:ext cx="1646238" cy="5791200"/>
          </a:xfrm>
          <a:prstGeom prst="rect">
            <a:avLst/>
          </a:prstGeom>
          <a:solidFill>
            <a:schemeClr val="accent1"/>
          </a:solidFill>
          <a:ln w="9525">
            <a:noFill/>
            <a:miter lim="800000"/>
            <a:headEnd/>
            <a:tailEnd/>
          </a:ln>
        </p:spPr>
        <p:txBody>
          <a:bodyPr wrap="none" lIns="0" tIns="0" rIns="0" bIns="0" anchor="ctr"/>
          <a:lstStyle/>
          <a:p>
            <a:endParaRPr lang="de-DE"/>
          </a:p>
        </p:txBody>
      </p:sp>
      <p:sp>
        <p:nvSpPr>
          <p:cNvPr id="10" name="Rechteck 17"/>
          <p:cNvSpPr>
            <a:spLocks noChangeArrowheads="1"/>
          </p:cNvSpPr>
          <p:nvPr/>
        </p:nvSpPr>
        <p:spPr bwMode="auto">
          <a:xfrm>
            <a:off x="1928664" y="2001034"/>
            <a:ext cx="7344815" cy="707886"/>
          </a:xfrm>
          <a:prstGeom prst="rect">
            <a:avLst/>
          </a:prstGeom>
          <a:noFill/>
          <a:ln w="9525">
            <a:noFill/>
            <a:miter lim="800000"/>
            <a:headEnd/>
            <a:tailEnd/>
          </a:ln>
        </p:spPr>
        <p:txBody>
          <a:bodyPr wrap="square">
            <a:spAutoFit/>
          </a:bodyPr>
          <a:lstStyle/>
          <a:p>
            <a:r>
              <a:rPr lang="en-US" sz="2000" dirty="0" smtClean="0"/>
              <a:t>Also famous is our "</a:t>
            </a:r>
            <a:r>
              <a:rPr lang="en-US" sz="2000" dirty="0" err="1" smtClean="0"/>
              <a:t>Thüringer</a:t>
            </a:r>
            <a:r>
              <a:rPr lang="en-US" sz="2000" dirty="0" smtClean="0"/>
              <a:t> Bratwurst". It is a grilled sausage mostly eaten with mustard in a roll.</a:t>
            </a:r>
            <a:endParaRPr lang="de-DE" sz="2000" dirty="0"/>
          </a:p>
        </p:txBody>
      </p:sp>
      <p:sp>
        <p:nvSpPr>
          <p:cNvPr id="11" name="Text Box 6"/>
          <p:cNvSpPr txBox="1">
            <a:spLocks noChangeArrowheads="1"/>
          </p:cNvSpPr>
          <p:nvPr/>
        </p:nvSpPr>
        <p:spPr bwMode="auto">
          <a:xfrm>
            <a:off x="290513" y="1412875"/>
            <a:ext cx="1409040" cy="4748992"/>
          </a:xfrm>
          <a:prstGeom prst="rect">
            <a:avLst/>
          </a:prstGeom>
          <a:noFill/>
          <a:ln w="9525">
            <a:noFill/>
            <a:miter lim="800000"/>
            <a:headEnd/>
            <a:tailEnd/>
          </a:ln>
        </p:spPr>
        <p:txBody>
          <a:bodyPr wrap="none" lIns="0" tIns="0" rIns="0" bIns="0">
            <a:spAutoFit/>
          </a:bodyPr>
          <a:lstStyle/>
          <a:p>
            <a:pPr defTabSz="806450">
              <a:spcBef>
                <a:spcPct val="30000"/>
              </a:spcBef>
              <a:buClr>
                <a:srgbClr val="B2B2B2"/>
              </a:buClr>
              <a:buSzPct val="80000"/>
            </a:pPr>
            <a:r>
              <a:rPr lang="de-DE" sz="1500" b="1" dirty="0" smtClean="0">
                <a:solidFill>
                  <a:schemeClr val="bg1"/>
                </a:solidFill>
              </a:rPr>
              <a:t>Eisenberg</a:t>
            </a:r>
          </a:p>
          <a:p>
            <a:pPr defTabSz="806450">
              <a:spcBef>
                <a:spcPct val="30000"/>
              </a:spcBef>
              <a:buClr>
                <a:srgbClr val="B2B2B2"/>
              </a:buClr>
              <a:buSzPct val="80000"/>
            </a:pPr>
            <a:r>
              <a:rPr lang="de-DE" sz="1500" b="1" dirty="0" smtClean="0">
                <a:solidFill>
                  <a:schemeClr val="bg1"/>
                </a:solidFill>
              </a:rPr>
              <a:t>Black Moor</a:t>
            </a:r>
          </a:p>
          <a:p>
            <a:pPr defTabSz="806450">
              <a:spcBef>
                <a:spcPct val="30000"/>
              </a:spcBef>
              <a:buClr>
                <a:srgbClr val="B2B2B2"/>
              </a:buClr>
              <a:buSzPct val="80000"/>
            </a:pPr>
            <a:r>
              <a:rPr lang="de-DE" sz="1500" b="1" dirty="0" smtClean="0">
                <a:solidFill>
                  <a:schemeClr val="bg1"/>
                </a:solidFill>
              </a:rPr>
              <a:t>Schlosskirche</a:t>
            </a:r>
          </a:p>
          <a:p>
            <a:pPr defTabSz="806450">
              <a:spcBef>
                <a:spcPct val="30000"/>
              </a:spcBef>
              <a:buClr>
                <a:srgbClr val="B2B2B2"/>
              </a:buClr>
              <a:buSzPct val="80000"/>
            </a:pPr>
            <a:r>
              <a:rPr lang="de-DE" sz="1500" b="1" dirty="0" smtClean="0">
                <a:solidFill>
                  <a:schemeClr val="bg1"/>
                </a:solidFill>
              </a:rPr>
              <a:t>Mühltal</a:t>
            </a:r>
          </a:p>
          <a:p>
            <a:pPr defTabSz="806450">
              <a:spcBef>
                <a:spcPct val="30000"/>
              </a:spcBef>
              <a:buClr>
                <a:srgbClr val="B2B2B2"/>
              </a:buClr>
              <a:buSzPct val="80000"/>
            </a:pPr>
            <a:r>
              <a:rPr lang="de-DE" sz="1500" b="1" dirty="0" err="1" smtClean="0">
                <a:solidFill>
                  <a:schemeClr val="bg1"/>
                </a:solidFill>
              </a:rPr>
              <a:t>Famous</a:t>
            </a:r>
            <a:r>
              <a:rPr lang="de-DE" sz="1500" b="1" dirty="0" smtClean="0">
                <a:solidFill>
                  <a:schemeClr val="bg1"/>
                </a:solidFill>
              </a:rPr>
              <a:t> </a:t>
            </a:r>
            <a:r>
              <a:rPr lang="de-DE" sz="1500" b="1" dirty="0" err="1" smtClean="0">
                <a:solidFill>
                  <a:schemeClr val="bg1"/>
                </a:solidFill>
              </a:rPr>
              <a:t>people</a:t>
            </a:r>
            <a:endParaRPr lang="de-DE" sz="1500" b="1" dirty="0" smtClean="0">
              <a:solidFill>
                <a:schemeClr val="bg1"/>
              </a:solidFill>
            </a:endParaRPr>
          </a:p>
          <a:p>
            <a:pPr defTabSz="806450">
              <a:spcBef>
                <a:spcPct val="30000"/>
              </a:spcBef>
              <a:buClr>
                <a:srgbClr val="B2B2B2"/>
              </a:buClr>
              <a:buSzPct val="80000"/>
            </a:pPr>
            <a:r>
              <a:rPr lang="de-DE" sz="1500" b="1" dirty="0" err="1" smtClean="0"/>
              <a:t>Thuringian</a:t>
            </a:r>
            <a:r>
              <a:rPr lang="de-DE" sz="1500" b="1" dirty="0" smtClean="0"/>
              <a:t> </a:t>
            </a:r>
            <a:br>
              <a:rPr lang="de-DE" sz="1500" b="1" dirty="0" smtClean="0"/>
            </a:br>
            <a:r>
              <a:rPr lang="de-DE" sz="1500" b="1" dirty="0" err="1" smtClean="0"/>
              <a:t>Dishes</a:t>
            </a:r>
            <a:endParaRPr lang="de-DE" sz="1500" b="1" dirty="0" smtClean="0"/>
          </a:p>
          <a:p>
            <a:pPr defTabSz="806450">
              <a:spcBef>
                <a:spcPct val="30000"/>
              </a:spcBef>
              <a:buClr>
                <a:srgbClr val="B2B2B2"/>
              </a:buClr>
              <a:buSzPct val="80000"/>
            </a:pPr>
            <a:endParaRPr lang="de-DE" sz="1500" b="1" dirty="0" smtClean="0">
              <a:solidFill>
                <a:schemeClr val="bg1"/>
              </a:solidFill>
            </a:endParaRPr>
          </a:p>
          <a:p>
            <a:pPr defTabSz="806450">
              <a:spcBef>
                <a:spcPct val="30000"/>
              </a:spcBef>
              <a:buClr>
                <a:srgbClr val="B2B2B2"/>
              </a:buClr>
              <a:buSzPct val="80000"/>
            </a:pPr>
            <a:r>
              <a:rPr lang="de-DE" sz="1500" b="1" dirty="0" err="1" smtClean="0">
                <a:solidFill>
                  <a:schemeClr val="bg1"/>
                </a:solidFill>
              </a:rPr>
              <a:t>Our</a:t>
            </a:r>
            <a:r>
              <a:rPr lang="de-DE" sz="1500" b="1" dirty="0" smtClean="0">
                <a:solidFill>
                  <a:schemeClr val="bg1"/>
                </a:solidFill>
              </a:rPr>
              <a:t> School</a:t>
            </a:r>
          </a:p>
          <a:p>
            <a:pPr defTabSz="806450">
              <a:spcBef>
                <a:spcPct val="30000"/>
              </a:spcBef>
              <a:buClr>
                <a:srgbClr val="B2B2B2"/>
              </a:buClr>
              <a:buSzPct val="80000"/>
            </a:pPr>
            <a:r>
              <a:rPr lang="de-DE" sz="1500" b="1" dirty="0" smtClean="0">
                <a:solidFill>
                  <a:schemeClr val="bg1"/>
                </a:solidFill>
              </a:rPr>
              <a:t>Time </a:t>
            </a:r>
            <a:r>
              <a:rPr lang="de-DE" sz="1500" b="1" dirty="0" err="1" smtClean="0">
                <a:solidFill>
                  <a:schemeClr val="bg1"/>
                </a:solidFill>
              </a:rPr>
              <a:t>table</a:t>
            </a:r>
            <a:endParaRPr lang="de-DE" sz="1500" b="1" dirty="0" smtClean="0">
              <a:solidFill>
                <a:schemeClr val="bg1"/>
              </a:solidFill>
            </a:endParaRPr>
          </a:p>
          <a:p>
            <a:pPr defTabSz="806450">
              <a:spcBef>
                <a:spcPct val="30000"/>
              </a:spcBef>
              <a:buClr>
                <a:srgbClr val="B2B2B2"/>
              </a:buClr>
              <a:buSzPct val="80000"/>
            </a:pPr>
            <a:r>
              <a:rPr lang="de-DE" sz="1500" b="1" dirty="0" smtClean="0">
                <a:solidFill>
                  <a:schemeClr val="bg1"/>
                </a:solidFill>
              </a:rPr>
              <a:t>Extracurricular</a:t>
            </a:r>
            <a:br>
              <a:rPr lang="de-DE" sz="1500" b="1" dirty="0" smtClean="0">
                <a:solidFill>
                  <a:schemeClr val="bg1"/>
                </a:solidFill>
              </a:rPr>
            </a:br>
            <a:r>
              <a:rPr lang="de-DE" sz="1500" b="1" dirty="0" err="1" smtClean="0">
                <a:solidFill>
                  <a:schemeClr val="bg1"/>
                </a:solidFill>
              </a:rPr>
              <a:t>Activities</a:t>
            </a:r>
            <a:endParaRPr lang="de-DE" sz="1500" b="1" dirty="0" smtClean="0">
              <a:solidFill>
                <a:schemeClr val="bg1"/>
              </a:solidFill>
            </a:endParaRPr>
          </a:p>
          <a:p>
            <a:pPr defTabSz="806450">
              <a:spcBef>
                <a:spcPct val="30000"/>
              </a:spcBef>
              <a:buClr>
                <a:srgbClr val="B2B2B2"/>
              </a:buClr>
              <a:buSzPct val="80000"/>
            </a:pPr>
            <a:endParaRPr lang="de-DE" sz="1500" b="1" dirty="0" smtClean="0"/>
          </a:p>
          <a:p>
            <a:pPr defTabSz="806450">
              <a:spcBef>
                <a:spcPct val="30000"/>
              </a:spcBef>
              <a:buClr>
                <a:srgbClr val="B2B2B2"/>
              </a:buClr>
              <a:buSzPct val="80000"/>
            </a:pPr>
            <a:endParaRPr lang="de-DE" sz="1400" b="1" dirty="0" smtClean="0">
              <a:solidFill>
                <a:schemeClr val="bg1"/>
              </a:solidFill>
            </a:endParaRPr>
          </a:p>
          <a:p>
            <a:pPr defTabSz="806450">
              <a:spcBef>
                <a:spcPct val="30000"/>
              </a:spcBef>
              <a:buClr>
                <a:srgbClr val="B2B2B2"/>
              </a:buClr>
              <a:buSzPct val="80000"/>
            </a:pPr>
            <a:r>
              <a:rPr lang="en-GB" sz="1400" dirty="0" smtClean="0">
                <a:solidFill>
                  <a:schemeClr val="bg1"/>
                </a:solidFill>
              </a:rPr>
              <a:t/>
            </a:r>
            <a:br>
              <a:rPr lang="en-GB" sz="1400" dirty="0" smtClean="0">
                <a:solidFill>
                  <a:schemeClr val="bg1"/>
                </a:solidFill>
              </a:rPr>
            </a:br>
            <a:endParaRPr lang="de-DE" sz="1400" dirty="0" smtClean="0">
              <a:solidFill>
                <a:schemeClr val="bg1"/>
              </a:solidFill>
            </a:endParaRPr>
          </a:p>
          <a:p>
            <a:pPr defTabSz="806450">
              <a:spcBef>
                <a:spcPct val="30000"/>
              </a:spcBef>
              <a:buClr>
                <a:srgbClr val="B2B2B2"/>
              </a:buClr>
              <a:buSzPct val="80000"/>
            </a:pPr>
            <a:endParaRPr lang="de-DE" sz="1400" dirty="0">
              <a:solidFill>
                <a:schemeClr val="bg1"/>
              </a:solidFill>
            </a:endParaRPr>
          </a:p>
        </p:txBody>
      </p:sp>
      <p:graphicFrame>
        <p:nvGraphicFramePr>
          <p:cNvPr id="12" name="Object 3"/>
          <p:cNvGraphicFramePr>
            <a:graphicFrameLocks noChangeAspect="1"/>
          </p:cNvGraphicFramePr>
          <p:nvPr/>
        </p:nvGraphicFramePr>
        <p:xfrm>
          <a:off x="8837733" y="116632"/>
          <a:ext cx="933562" cy="864096"/>
        </p:xfrm>
        <a:graphic>
          <a:graphicData uri="http://schemas.openxmlformats.org/presentationml/2006/ole">
            <mc:AlternateContent xmlns:mc="http://schemas.openxmlformats.org/markup-compatibility/2006">
              <mc:Choice xmlns:v="urn:schemas-microsoft-com:vml" Requires="v">
                <p:oleObj spid="_x0000_s45064" r:id="rId3" imgW="1296000" imgH="1275840" progId="">
                  <p:embed/>
                </p:oleObj>
              </mc:Choice>
              <mc:Fallback>
                <p:oleObj r:id="rId3" imgW="1296000" imgH="127584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733" y="116632"/>
                        <a:ext cx="933562"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 name="Grafik 8" descr="http://t0.gstatic.com/images?q=tbn:ANd9GcRhTzI1oH116ZvBcLHJYqoH9yRbq_DKvg6PV1WpHbJdQ_ttmkWS">
            <a:hlinkClick r:id="rId5"/>
          </p:cNvPr>
          <p:cNvPicPr>
            <a:picLocks noChangeAspect="1"/>
          </p:cNvPicPr>
          <p:nvPr/>
        </p:nvPicPr>
        <p:blipFill>
          <a:blip r:embed="rId6" cstate="print"/>
          <a:srcRect/>
          <a:stretch>
            <a:fillRect/>
          </a:stretch>
        </p:blipFill>
        <p:spPr bwMode="auto">
          <a:xfrm>
            <a:off x="3034491" y="3140968"/>
            <a:ext cx="3837017" cy="2880320"/>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626465"/>
      </a:lt2>
      <a:accent1>
        <a:srgbClr val="AFC2C8"/>
      </a:accent1>
      <a:accent2>
        <a:srgbClr val="87B8E5"/>
      </a:accent2>
      <a:accent3>
        <a:srgbClr val="FFFFFF"/>
      </a:accent3>
      <a:accent4>
        <a:srgbClr val="000000"/>
      </a:accent4>
      <a:accent5>
        <a:srgbClr val="D4DDE0"/>
      </a:accent5>
      <a:accent6>
        <a:srgbClr val="7AA6CF"/>
      </a:accent6>
      <a:hlink>
        <a:srgbClr val="D46028"/>
      </a:hlink>
      <a:folHlink>
        <a:srgbClr val="9E1D3E"/>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626465"/>
        </a:lt2>
        <a:accent1>
          <a:srgbClr val="AFC2C8"/>
        </a:accent1>
        <a:accent2>
          <a:srgbClr val="87B8E5"/>
        </a:accent2>
        <a:accent3>
          <a:srgbClr val="FFFFFF"/>
        </a:accent3>
        <a:accent4>
          <a:srgbClr val="000000"/>
        </a:accent4>
        <a:accent5>
          <a:srgbClr val="D4DDE0"/>
        </a:accent5>
        <a:accent6>
          <a:srgbClr val="7AA6CF"/>
        </a:accent6>
        <a:hlink>
          <a:srgbClr val="4C9BC6"/>
        </a:hlink>
        <a:folHlink>
          <a:srgbClr val="01334A"/>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626465"/>
        </a:lt2>
        <a:accent1>
          <a:srgbClr val="AFC2C8"/>
        </a:accent1>
        <a:accent2>
          <a:srgbClr val="87B8E5"/>
        </a:accent2>
        <a:accent3>
          <a:srgbClr val="FFFFFF"/>
        </a:accent3>
        <a:accent4>
          <a:srgbClr val="000000"/>
        </a:accent4>
        <a:accent5>
          <a:srgbClr val="D4DDE0"/>
        </a:accent5>
        <a:accent6>
          <a:srgbClr val="7AA6CF"/>
        </a:accent6>
        <a:hlink>
          <a:srgbClr val="D46028"/>
        </a:hlink>
        <a:folHlink>
          <a:srgbClr val="9E1D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A4-Papier (210x297 mm)</PresentationFormat>
  <Paragraphs>272</Paragraphs>
  <Slides>16</Slides>
  <Notes>0</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0</vt:i4>
      </vt:variant>
      <vt:variant>
        <vt:lpstr>Folientitel</vt:lpstr>
      </vt:variant>
      <vt:variant>
        <vt:i4>16</vt:i4>
      </vt:variant>
    </vt:vector>
  </HeadingPairs>
  <TitlesOfParts>
    <vt:vector size="21" baseType="lpstr">
      <vt:lpstr>Arial</vt:lpstr>
      <vt:lpstr>Calibri</vt:lpstr>
      <vt:lpstr>Wingdings</vt:lpstr>
      <vt:lpstr>Standarddesign</vt:lpstr>
      <vt:lpstr>Larissa-Design</vt:lpstr>
      <vt:lpstr>Presentation of Eisenberg</vt:lpstr>
      <vt:lpstr>„The town around the school”</vt:lpstr>
      <vt:lpstr>„The town around the school”</vt:lpstr>
      <vt:lpstr>„The town around the school”</vt:lpstr>
      <vt:lpstr>„The town around the school”</vt:lpstr>
      <vt:lpstr>Famous people of Eisenberg</vt:lpstr>
      <vt:lpstr>Famous people of Eisenberg</vt:lpstr>
      <vt:lpstr>Thuringian Dishes</vt:lpstr>
      <vt:lpstr>Thuringian Dishes</vt:lpstr>
      <vt:lpstr>Friedrich- Schiller- Gymnasium</vt:lpstr>
      <vt:lpstr>Friedrich- Schiller- Gymnasium</vt:lpstr>
      <vt:lpstr>Friedrich- Schiller- Gymnasium</vt:lpstr>
      <vt:lpstr>Friedrich- Schiller- Gymnasium</vt:lpstr>
      <vt:lpstr>Friedrich- Schiller- Gymnasium</vt:lpstr>
      <vt:lpstr>Friedrich- Schiller- Gymnasium</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of Eisenberg</dc:title>
  <dc:creator>Gudrun</dc:creator>
  <cp:lastModifiedBy>NMS_Kohfidisch</cp:lastModifiedBy>
  <cp:revision>38</cp:revision>
  <dcterms:created xsi:type="dcterms:W3CDTF">2014-03-30T15:19:27Z</dcterms:created>
  <dcterms:modified xsi:type="dcterms:W3CDTF">2015-06-11T09:14:14Z</dcterms:modified>
</cp:coreProperties>
</file>